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65" r:id="rId2"/>
    <p:sldId id="266" r:id="rId3"/>
    <p:sldId id="285" r:id="rId4"/>
    <p:sldId id="283" r:id="rId5"/>
    <p:sldId id="279" r:id="rId6"/>
    <p:sldId id="289" r:id="rId7"/>
    <p:sldId id="288" r:id="rId8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Yufeng" initials="LY" lastIdx="1" clrIdx="0">
    <p:extLst>
      <p:ext uri="{19B8F6BF-5375-455C-9EA6-DF929625EA0E}">
        <p15:presenceInfo xmlns:p15="http://schemas.microsoft.com/office/powerpoint/2012/main" userId="LIN, Yu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68C"/>
    <a:srgbClr val="7F7F7F"/>
    <a:srgbClr val="89D0F5"/>
    <a:srgbClr val="7D6C7E"/>
    <a:srgbClr val="449544"/>
    <a:srgbClr val="33FFCC"/>
    <a:srgbClr val="80B9BF"/>
    <a:srgbClr val="E4B695"/>
    <a:srgbClr val="FF99FF"/>
    <a:srgbClr val="EDC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6" autoAdjust="0"/>
    <p:restoredTop sz="90599" autoAdjust="0"/>
  </p:normalViewPr>
  <p:slideViewPr>
    <p:cSldViewPr showGuides="1">
      <p:cViewPr>
        <p:scale>
          <a:sx n="75" d="100"/>
          <a:sy n="75" d="100"/>
        </p:scale>
        <p:origin x="91" y="-6835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09:55:50.100" idx="1">
    <p:pos x="10" y="10"/>
    <p:text>要补一个kneaddata的数据的matrix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</a:p>
          <a:p>
            <a:endParaRPr lang="en-US" altLang="zh-CN" dirty="0"/>
          </a:p>
          <a:p>
            <a:r>
              <a:rPr lang="en-US" altLang="zh-CN" dirty="0"/>
              <a:t>With multiple criteria, we obtained 74 significant different features, 33 mainly different features and 2 core features.</a:t>
            </a:r>
          </a:p>
          <a:p>
            <a:r>
              <a:rPr lang="en-US" altLang="zh-CN" dirty="0"/>
              <a:t>We also explored the performance of these 74 features in different cohorts and do some comparison between Control group and CRC group.</a:t>
            </a:r>
          </a:p>
          <a:p>
            <a:r>
              <a:rPr lang="en-US" altLang="zh-CN" dirty="0"/>
              <a:t>In order to validation our results, we utilized the same method in bacteria selection.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en-US" altLang="zh-CN" dirty="0"/>
          </a:p>
          <a:p>
            <a:r>
              <a:rPr lang="en-US" altLang="zh-CN" dirty="0"/>
              <a:t>As you can see, the bacterial selection is credible, most of them are the reported potential probiotic or pathogens.</a:t>
            </a:r>
          </a:p>
          <a:p>
            <a:r>
              <a:rPr lang="en-US" altLang="zh-CN" dirty="0"/>
              <a:t>In order to showing the most importance interaction in micro-</a:t>
            </a:r>
            <a:r>
              <a:rPr lang="en-US" altLang="zh-CN" dirty="0" err="1"/>
              <a:t>eukaryota</a:t>
            </a:r>
            <a:r>
              <a:rPr lang="en-US" altLang="zh-CN" dirty="0"/>
              <a:t>, we also plot the network for it in each stages.</a:t>
            </a:r>
          </a:p>
          <a:p>
            <a:r>
              <a:rPr lang="en-US" altLang="zh-CN" dirty="0"/>
              <a:t>As the picture shows, the correlation counts would be increased during the disease development.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3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order to determine the relative strength of differential correlation between control group and CRC group,</a:t>
            </a:r>
          </a:p>
          <a:p>
            <a:r>
              <a:rPr lang="en-US" altLang="zh-CN" dirty="0"/>
              <a:t>We used the DGCA (Differential Gene Correlation Analysis) to show the difference.</a:t>
            </a:r>
          </a:p>
          <a:p>
            <a:r>
              <a:rPr lang="en-US" altLang="zh-CN" dirty="0"/>
              <a:t>As the figure a, we could know that the correlation between bacteria would play much stronger in CRC than control group, </a:t>
            </a:r>
          </a:p>
          <a:p>
            <a:r>
              <a:rPr lang="en-US" altLang="zh-CN" dirty="0"/>
              <a:t>but it play the opposite in the correlation between </a:t>
            </a:r>
            <a:r>
              <a:rPr lang="en-US" altLang="zh-CN" dirty="0" err="1"/>
              <a:t>eukaryota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addition, the correlation between bacteria and </a:t>
            </a:r>
            <a:r>
              <a:rPr lang="en-US" altLang="zh-CN" dirty="0" err="1"/>
              <a:t>eukaryota</a:t>
            </a:r>
            <a:r>
              <a:rPr lang="en-US" altLang="zh-CN" dirty="0"/>
              <a:t> is clear hierarchy in two stage.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 of differential correlation classes and figure c is the composition of each correlation classes.</a:t>
            </a:r>
          </a:p>
          <a:p>
            <a:endParaRPr lang="en-US" altLang="zh-CN" dirty="0"/>
          </a:p>
          <a:p>
            <a:r>
              <a:rPr lang="en-US" altLang="zh-CN" dirty="0"/>
              <a:t>At last, figure d shows the network for the differential correlation in these 2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emf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Table 722">
            <a:extLst>
              <a:ext uri="{FF2B5EF4-FFF2-40B4-BE49-F238E27FC236}">
                <a16:creationId xmlns:a16="http://schemas.microsoft.com/office/drawing/2014/main" id="{AD46BE51-9C2B-467D-B79E-5752E99DF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40640"/>
              </p:ext>
            </p:extLst>
          </p:nvPr>
        </p:nvGraphicFramePr>
        <p:xfrm>
          <a:off x="9672118" y="22854900"/>
          <a:ext cx="8179257" cy="2840524"/>
        </p:xfrm>
        <a:graphic>
          <a:graphicData uri="http://schemas.openxmlformats.org/drawingml/2006/table">
            <a:tbl>
              <a:tblPr/>
              <a:tblGrid>
                <a:gridCol w="2835833">
                  <a:extLst>
                    <a:ext uri="{9D8B030D-6E8A-4147-A177-3AD203B41FA5}">
                      <a16:colId xmlns:a16="http://schemas.microsoft.com/office/drawing/2014/main" val="2247920286"/>
                    </a:ext>
                  </a:extLst>
                </a:gridCol>
                <a:gridCol w="1192728">
                  <a:extLst>
                    <a:ext uri="{9D8B030D-6E8A-4147-A177-3AD203B41FA5}">
                      <a16:colId xmlns:a16="http://schemas.microsoft.com/office/drawing/2014/main" val="717987948"/>
                    </a:ext>
                  </a:extLst>
                </a:gridCol>
                <a:gridCol w="873350">
                  <a:extLst>
                    <a:ext uri="{9D8B030D-6E8A-4147-A177-3AD203B41FA5}">
                      <a16:colId xmlns:a16="http://schemas.microsoft.com/office/drawing/2014/main" val="3936762788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3195193901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2009959311"/>
                    </a:ext>
                  </a:extLst>
                </a:gridCol>
                <a:gridCol w="1119094">
                  <a:extLst>
                    <a:ext uri="{9D8B030D-6E8A-4147-A177-3AD203B41FA5}">
                      <a16:colId xmlns:a16="http://schemas.microsoft.com/office/drawing/2014/main" val="1871314014"/>
                    </a:ext>
                  </a:extLst>
                </a:gridCol>
              </a:tblGrid>
              <a:tr h="20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adenoma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CTRL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leave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19206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import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3040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low-align-reads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6001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low-Eukaryota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01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high-Eukaryota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327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bacteria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42123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eukaryotic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6714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filter low eukaryotic sequencing depth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7984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461694"/>
            <a:ext cx="17346106" cy="9190022"/>
            <a:chOff x="555720" y="1461694"/>
            <a:chExt cx="17346106" cy="91900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578708"/>
              <a:ext cx="17254770" cy="9073008"/>
              <a:chOff x="647056" y="102544"/>
              <a:chExt cx="17254770" cy="90730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1" name="object 147">
                    <a:extLst>
                      <a:ext uri="{FF2B5EF4-FFF2-40B4-BE49-F238E27FC236}">
                        <a16:creationId xmlns:a16="http://schemas.microsoft.com/office/drawing/2014/main" id="{2F1AA6C1-473D-469A-B0FE-0961E4A6C0A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9377" y="-334408"/>
                    <a:ext cx="6931643" cy="645003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000" b="1" i="1" spc="-5" dirty="0">
                        <a:latin typeface="Arial"/>
                        <a:cs typeface="Arial"/>
                      </a:rPr>
                      <a:t>Histogram </a:t>
                    </a:r>
                    <a:r>
                      <a:rPr sz="2000" b="1" i="1" spc="-15" dirty="0">
                        <a:latin typeface="Arial"/>
                        <a:cs typeface="Arial"/>
                      </a:rPr>
                      <a:t>for </a:t>
                    </a:r>
                    <a:r>
                      <a:rPr sz="2000" b="1" i="1" spc="-5" dirty="0">
                        <a:latin typeface="Arial"/>
                        <a:cs typeface="Arial"/>
                      </a:rPr>
                      <a:t>log</a:t>
                    </a:r>
                    <a:r>
                      <a:rPr sz="2000" b="1" i="1" spc="-7" baseline="-13888" dirty="0">
                        <a:latin typeface="Arial"/>
                        <a:cs typeface="Arial"/>
                      </a:rPr>
                      <a:t>10</a:t>
                    </a:r>
                    <a:r>
                      <a:rPr sz="2000" b="1" i="1" spc="127" baseline="-13888" dirty="0">
                        <a:latin typeface="Arial"/>
                        <a:cs typeface="Arial"/>
                      </a:rPr>
                      <a:t> </a:t>
                    </a:r>
                    <a:r>
                      <a:rPr sz="2000" b="1" i="1" dirty="0">
                        <a:latin typeface="Arial"/>
                        <a:cs typeface="Arial"/>
                      </a:rPr>
                      <a:t>Eukaryota</a:t>
                    </a:r>
                    <a:endParaRPr lang="en-US" sz="2400" b="1" i="1" dirty="0"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829236" y="1066800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102544"/>
                <a:ext cx="17254770" cy="9073008"/>
                <a:chOff x="926234" y="-365769"/>
                <a:chExt cx="17254770" cy="9073008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𝐸𝑢𝑘𝑎𝑟𝑦𝑜𝑡𝑎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𝑴𝒊𝒄𝒓𝒐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𝒆𝒖𝒌𝒂𝒓𝒚𝒐𝒕𝒂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44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343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90992" y="11007771"/>
            <a:ext cx="8132571" cy="6405940"/>
            <a:chOff x="8650391" y="15226996"/>
            <a:chExt cx="9359605" cy="64059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359605" cy="6267588"/>
              <a:chOff x="5942092" y="13072125"/>
              <a:chExt cx="9359605" cy="62675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0220" y="13072125"/>
                <a:ext cx="8611477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 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 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2021_JunY_1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2021_JunY_2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79870" y="18680608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8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920843" y="19049890"/>
                <a:ext cx="406621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856715" y="15226996"/>
              <a:ext cx="35618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A52EC1-ADA0-48E8-B3FA-743E389B41CC}"/>
              </a:ext>
            </a:extLst>
          </p:cNvPr>
          <p:cNvSpPr txBox="1"/>
          <p:nvPr/>
        </p:nvSpPr>
        <p:spPr>
          <a:xfrm>
            <a:off x="4064904" y="105243"/>
            <a:ext cx="115218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Raw Metagenome Sequencing Data Profile</a:t>
            </a:r>
            <a:endParaRPr lang="zh-CN" altLang="en-US" sz="5000" b="1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4CB178-E588-4829-9C0B-1AA03A6A73BC}"/>
              </a:ext>
            </a:extLst>
          </p:cNvPr>
          <p:cNvGrpSpPr/>
          <p:nvPr/>
        </p:nvGrpSpPr>
        <p:grpSpPr>
          <a:xfrm>
            <a:off x="8109361" y="11042416"/>
            <a:ext cx="9981753" cy="5711698"/>
            <a:chOff x="8109361" y="11042416"/>
            <a:chExt cx="9981753" cy="5711698"/>
          </a:xfrm>
        </p:grpSpPr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8109361" y="11042416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6DCC83-20F5-4113-B224-CF87C95E3EB0}"/>
                </a:ext>
              </a:extLst>
            </p:cNvPr>
            <p:cNvGrpSpPr/>
            <p:nvPr/>
          </p:nvGrpSpPr>
          <p:grpSpPr>
            <a:xfrm>
              <a:off x="8459924" y="11227780"/>
              <a:ext cx="9631190" cy="5526334"/>
              <a:chOff x="8270636" y="11318070"/>
              <a:chExt cx="9631190" cy="5526334"/>
            </a:xfrm>
          </p:grpSpPr>
          <p:sp>
            <p:nvSpPr>
              <p:cNvPr id="1457" name="Rectangle 1456">
                <a:extLst>
                  <a:ext uri="{FF2B5EF4-FFF2-40B4-BE49-F238E27FC236}">
                    <a16:creationId xmlns:a16="http://schemas.microsoft.com/office/drawing/2014/main" id="{6454D037-7B41-4434-975B-B52FEF4F09F9}"/>
                  </a:ext>
                </a:extLst>
              </p:cNvPr>
              <p:cNvSpPr/>
              <p:nvPr/>
            </p:nvSpPr>
            <p:spPr>
              <a:xfrm>
                <a:off x="8279904" y="11318070"/>
                <a:ext cx="9621922" cy="23678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 Sample sequence quality control</a:t>
                </a:r>
                <a:endParaRPr lang="zh-CN" altLang="en-US" sz="2400" b="1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E17A0383-D7B4-4FF0-91A3-8AF7C405544B}"/>
                  </a:ext>
                </a:extLst>
              </p:cNvPr>
              <p:cNvSpPr/>
              <p:nvPr/>
            </p:nvSpPr>
            <p:spPr>
              <a:xfrm>
                <a:off x="8648105" y="11778941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2,052 samples</a:t>
                </a:r>
                <a:endParaRPr lang="zh-CN" altLang="en-US" sz="2400" b="1" dirty="0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8030AE1-45A0-4FF0-B127-6C1C74E12479}"/>
                  </a:ext>
                </a:extLst>
              </p:cNvPr>
              <p:cNvSpPr/>
              <p:nvPr/>
            </p:nvSpPr>
            <p:spPr>
              <a:xfrm>
                <a:off x="12204339" y="11775973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1,986 samples</a:t>
                </a:r>
                <a:endParaRPr lang="zh-CN" altLang="en-US" sz="2400" b="1" dirty="0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61A9242-9ED3-41E3-8580-FAEBAC1F5274}"/>
                  </a:ext>
                </a:extLst>
              </p:cNvPr>
              <p:cNvSpPr/>
              <p:nvPr/>
            </p:nvSpPr>
            <p:spPr>
              <a:xfrm>
                <a:off x="15734385" y="117824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1,919 samples</a:t>
                </a:r>
                <a:endParaRPr lang="zh-CN" altLang="en-US" sz="2400" b="1" dirty="0"/>
              </a:p>
            </p:txBody>
          </p: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57DFA97C-161B-4B09-A49E-E6902CF72C00}"/>
                  </a:ext>
                </a:extLst>
              </p:cNvPr>
              <p:cNvCxnSpPr>
                <a:cxnSpLocks/>
                <a:stCxn id="675" idx="3"/>
                <a:endCxn id="676" idx="1"/>
              </p:cNvCxnSpPr>
              <p:nvPr/>
            </p:nvCxnSpPr>
            <p:spPr>
              <a:xfrm flipV="1">
                <a:off x="10448105" y="12135973"/>
                <a:ext cx="1756234" cy="29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B9991DF8-235D-4C7B-A8BE-22D3E25E49F4}"/>
                  </a:ext>
                </a:extLst>
              </p:cNvPr>
              <p:cNvCxnSpPr>
                <a:cxnSpLocks/>
                <a:stCxn id="676" idx="3"/>
                <a:endCxn id="677" idx="1"/>
              </p:cNvCxnSpPr>
              <p:nvPr/>
            </p:nvCxnSpPr>
            <p:spPr>
              <a:xfrm>
                <a:off x="14004341" y="12135973"/>
                <a:ext cx="1730044" cy="6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A0D10E8C-BC2E-4EEC-BDC5-B94ECDC0B0D6}"/>
                  </a:ext>
                </a:extLst>
              </p:cNvPr>
              <p:cNvSpPr txBox="1"/>
              <p:nvPr/>
            </p:nvSpPr>
            <p:spPr>
              <a:xfrm>
                <a:off x="10476148" y="11778941"/>
                <a:ext cx="1715780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history </a:t>
                </a:r>
              </a:p>
              <a:p>
                <a:pPr algn="ctr"/>
                <a:r>
                  <a:rPr lang="en-US" altLang="zh-CN" dirty="0"/>
                  <a:t>surgery patients</a:t>
                </a:r>
                <a:endParaRPr lang="zh-CN" altLang="en-US" dirty="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4C64289-90A6-4522-9353-8084E39AFA5F}"/>
                  </a:ext>
                </a:extLst>
              </p:cNvPr>
              <p:cNvSpPr txBox="1"/>
              <p:nvPr/>
            </p:nvSpPr>
            <p:spPr>
              <a:xfrm>
                <a:off x="14076547" y="11778941"/>
                <a:ext cx="1511272" cy="681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none</a:t>
                </a:r>
              </a:p>
              <a:p>
                <a:pPr algn="ctr"/>
                <a:r>
                  <a:rPr lang="en-US" altLang="zh-CN" dirty="0"/>
                  <a:t>stage patients</a:t>
                </a:r>
                <a:endParaRPr lang="zh-CN" altLang="en-US" dirty="0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DB04745-2A41-4666-9CCA-0EC5014EF90D}"/>
                  </a:ext>
                </a:extLst>
              </p:cNvPr>
              <p:cNvSpPr/>
              <p:nvPr/>
            </p:nvSpPr>
            <p:spPr>
              <a:xfrm>
                <a:off x="14256768" y="12809808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1,837 samples</a:t>
                </a:r>
                <a:endParaRPr lang="zh-CN" altLang="en-US" sz="2400" b="1" dirty="0"/>
              </a:p>
            </p:txBody>
          </p:sp>
          <p:sp>
            <p:nvSpPr>
              <p:cNvPr id="688" name="TextBox 687">
                <a:extLst>
                  <a:ext uri="{FF2B5EF4-FFF2-40B4-BE49-F238E27FC236}">
                    <a16:creationId xmlns:a16="http://schemas.microsoft.com/office/drawing/2014/main" id="{7B4D839D-ADA1-4DAE-8E93-5C4C9F09AE10}"/>
                  </a:ext>
                </a:extLst>
              </p:cNvPr>
              <p:cNvSpPr txBox="1"/>
              <p:nvPr/>
            </p:nvSpPr>
            <p:spPr>
              <a:xfrm>
                <a:off x="11961425" y="12559928"/>
                <a:ext cx="2369422" cy="973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filter the low-alignment-reads </a:t>
                </a:r>
                <a:r>
                  <a:rPr lang="en-US" altLang="zh-CN" dirty="0"/>
                  <a:t>sample (&lt; 1M )</a:t>
                </a:r>
                <a:endParaRPr lang="zh-CN" altLang="en-US" dirty="0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F1028815-E24A-4BD8-AB6E-549CEE505232}"/>
                  </a:ext>
                </a:extLst>
              </p:cNvPr>
              <p:cNvSpPr/>
              <p:nvPr/>
            </p:nvSpPr>
            <p:spPr>
              <a:xfrm>
                <a:off x="10131762" y="1279562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1,836 samples</a:t>
                </a:r>
                <a:endParaRPr lang="zh-CN" altLang="en-US" sz="2400" b="1" dirty="0"/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11C51459-38B4-43A2-95CA-A0174C2BAEF5}"/>
                  </a:ext>
                </a:extLst>
              </p:cNvPr>
              <p:cNvSpPr txBox="1"/>
              <p:nvPr/>
            </p:nvSpPr>
            <p:spPr>
              <a:xfrm>
                <a:off x="16308796" y="12791228"/>
                <a:ext cx="1208912" cy="389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PCR free</a:t>
                </a:r>
                <a:endParaRPr lang="zh-CN" altLang="en-US" dirty="0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6681149C-5E03-49B6-8D0F-BAE93B1A079B}"/>
                  </a:ext>
                </a:extLst>
              </p:cNvPr>
              <p:cNvSpPr/>
              <p:nvPr/>
            </p:nvSpPr>
            <p:spPr>
              <a:xfrm>
                <a:off x="8270636" y="13677901"/>
                <a:ext cx="9630913" cy="31625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Suspected contamination samples filtering</a:t>
                </a:r>
                <a:endParaRPr lang="zh-CN" altLang="en-US" sz="2400" b="1" dirty="0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5924416-3162-4FB2-B260-BED639FF402C}"/>
                  </a:ext>
                </a:extLst>
              </p:cNvPr>
              <p:cNvSpPr/>
              <p:nvPr/>
            </p:nvSpPr>
            <p:spPr>
              <a:xfrm>
                <a:off x="8648300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1,817 samples</a:t>
                </a:r>
                <a:endParaRPr lang="zh-CN" altLang="en-US" sz="2400" b="1" dirty="0"/>
              </a:p>
            </p:txBody>
          </p: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7B1A3CFD-1373-4B25-885B-A8C05329E0C8}"/>
                  </a:ext>
                </a:extLst>
              </p:cNvPr>
              <p:cNvSpPr txBox="1"/>
              <p:nvPr/>
            </p:nvSpPr>
            <p:spPr>
              <a:xfrm>
                <a:off x="10433512" y="14000088"/>
                <a:ext cx="1829895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low-Eukaryota sample (&lt; 0.01% )</a:t>
                </a:r>
                <a:endParaRPr lang="zh-CN" altLang="en-US" dirty="0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6A748A33-950E-4BC8-A6BE-BF98706BAC01}"/>
                  </a:ext>
                </a:extLst>
              </p:cNvPr>
              <p:cNvSpPr/>
              <p:nvPr/>
            </p:nvSpPr>
            <p:spPr>
              <a:xfrm>
                <a:off x="12210403" y="14237776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1,739 samples</a:t>
                </a:r>
                <a:endParaRPr lang="zh-CN" altLang="en-US" sz="2400" b="1" dirty="0"/>
              </a:p>
            </p:txBody>
          </p: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9C9366D3-7C16-4919-9C1B-2C37EDB7B74E}"/>
                  </a:ext>
                </a:extLst>
              </p:cNvPr>
              <p:cNvSpPr txBox="1"/>
              <p:nvPr/>
            </p:nvSpPr>
            <p:spPr>
              <a:xfrm>
                <a:off x="8359457" y="12559928"/>
                <a:ext cx="1829895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high-Eukaryota</a:t>
                </a:r>
              </a:p>
              <a:p>
                <a:pPr algn="ctr"/>
                <a:r>
                  <a:rPr lang="en-US" altLang="zh-CN" dirty="0"/>
                  <a:t>sample (&gt; 1% )</a:t>
                </a:r>
                <a:endParaRPr lang="zh-CN" altLang="en-US" dirty="0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4E77CF-90CE-4E52-8B18-0E93E5BB1234}"/>
                  </a:ext>
                </a:extLst>
              </p:cNvPr>
              <p:cNvSpPr/>
              <p:nvPr/>
            </p:nvSpPr>
            <p:spPr>
              <a:xfrm>
                <a:off x="15740449" y="14234660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1,670 samples</a:t>
                </a:r>
                <a:endParaRPr lang="zh-CN" altLang="en-US" sz="2400" b="1" dirty="0"/>
              </a:p>
            </p:txBody>
          </p: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DE315AA6-6D52-4301-9A89-B6FA4FE348A2}"/>
                  </a:ext>
                </a:extLst>
              </p:cNvPr>
              <p:cNvSpPr txBox="1"/>
              <p:nvPr/>
            </p:nvSpPr>
            <p:spPr>
              <a:xfrm>
                <a:off x="13969381" y="14012707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bacteria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6F745D15-96D0-4644-AF14-0880357F7E9E}"/>
                  </a:ext>
                </a:extLst>
              </p:cNvPr>
              <p:cNvSpPr/>
              <p:nvPr/>
            </p:nvSpPr>
            <p:spPr>
              <a:xfrm>
                <a:off x="14262832" y="15846565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1,625 samples</a:t>
                </a:r>
                <a:endParaRPr lang="zh-CN" altLang="en-US" sz="2400" b="1" dirty="0"/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39BF1373-05A3-4DDA-AD9A-25E59471DB10}"/>
                  </a:ext>
                </a:extLst>
              </p:cNvPr>
              <p:cNvSpPr txBox="1"/>
              <p:nvPr/>
            </p:nvSpPr>
            <p:spPr>
              <a:xfrm>
                <a:off x="16032513" y="15578920"/>
                <a:ext cx="1829895" cy="126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eukaryotic </a:t>
                </a:r>
              </a:p>
              <a:p>
                <a:pPr algn="ctr"/>
                <a:r>
                  <a:rPr lang="en-US" altLang="zh-CN" dirty="0"/>
                  <a:t>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A368FB65-6081-45A7-A92D-E6E07F002417}"/>
                  </a:ext>
                </a:extLst>
              </p:cNvPr>
              <p:cNvSpPr/>
              <p:nvPr/>
            </p:nvSpPr>
            <p:spPr>
              <a:xfrm>
                <a:off x="8270637" y="15193469"/>
                <a:ext cx="5877632" cy="164694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2400" b="1" dirty="0"/>
                  <a:t>  Low-eukaryotic sequencing depth selection</a:t>
                </a:r>
                <a:endParaRPr lang="zh-CN" altLang="en-US" sz="2400" b="1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5741D8B-BB24-4DE2-9445-4605C550EF5B}"/>
                  </a:ext>
                </a:extLst>
              </p:cNvPr>
              <p:cNvSpPr/>
              <p:nvPr/>
            </p:nvSpPr>
            <p:spPr>
              <a:xfrm>
                <a:off x="10137826" y="15839564"/>
                <a:ext cx="1800000" cy="720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1,329 samples</a:t>
                </a:r>
                <a:endParaRPr lang="zh-CN" altLang="en-US" sz="2400" b="1" dirty="0"/>
              </a:p>
            </p:txBody>
          </p:sp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9F8616BF-F16E-49AB-9145-CC075C82B91C}"/>
                  </a:ext>
                </a:extLst>
              </p:cNvPr>
              <p:cNvSpPr txBox="1"/>
              <p:nvPr/>
            </p:nvSpPr>
            <p:spPr>
              <a:xfrm>
                <a:off x="12015416" y="15606905"/>
                <a:ext cx="2162137" cy="97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low eukaryotic</a:t>
                </a:r>
              </a:p>
              <a:p>
                <a:pPr algn="ctr"/>
                <a:r>
                  <a:rPr lang="en-US" altLang="zh-CN" dirty="0"/>
                  <a:t> sequencing depth samples ( &lt; 10k)</a:t>
                </a:r>
                <a:endParaRPr lang="zh-CN" altLang="en-US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65EFC20-27FD-4EB7-8BC1-A6409C8222BE}"/>
                  </a:ext>
                </a:extLst>
              </p:cNvPr>
              <p:cNvCxnSpPr>
                <a:cxnSpLocks/>
                <a:stCxn id="684" idx="1"/>
                <a:endCxn id="555" idx="3"/>
              </p:cNvCxnSpPr>
              <p:nvPr/>
            </p:nvCxnSpPr>
            <p:spPr>
              <a:xfrm flipH="1" flipV="1">
                <a:off x="11931762" y="13155620"/>
                <a:ext cx="2325006" cy="14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29B13EE5-D935-4531-81F5-6D2A6E9731FB}"/>
                  </a:ext>
                </a:extLst>
              </p:cNvPr>
              <p:cNvCxnSpPr>
                <a:stCxn id="677" idx="3"/>
                <a:endCxn id="684" idx="3"/>
              </p:cNvCxnSpPr>
              <p:nvPr/>
            </p:nvCxnSpPr>
            <p:spPr>
              <a:xfrm flipH="1">
                <a:off x="16056768" y="12142420"/>
                <a:ext cx="1477617" cy="1027388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2BE8FAAA-977F-4672-8C01-018EE13156BE}"/>
                  </a:ext>
                </a:extLst>
              </p:cNvPr>
              <p:cNvCxnSpPr>
                <a:stCxn id="555" idx="1"/>
                <a:endCxn id="689" idx="1"/>
              </p:cNvCxnSpPr>
              <p:nvPr/>
            </p:nvCxnSpPr>
            <p:spPr>
              <a:xfrm rot="10800000" flipV="1">
                <a:off x="8648300" y="13155620"/>
                <a:ext cx="1483462" cy="1442156"/>
              </a:xfrm>
              <a:prstGeom prst="bentConnector3">
                <a:avLst>
                  <a:gd name="adj1" fmla="val 115410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52EBE4A-E3AB-42ED-A731-FC95B5B821D3}"/>
                  </a:ext>
                </a:extLst>
              </p:cNvPr>
              <p:cNvCxnSpPr>
                <a:stCxn id="689" idx="3"/>
                <a:endCxn id="695" idx="1"/>
              </p:cNvCxnSpPr>
              <p:nvPr/>
            </p:nvCxnSpPr>
            <p:spPr>
              <a:xfrm>
                <a:off x="10448300" y="14597776"/>
                <a:ext cx="17621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7B3B9E6-2BB3-4347-921E-9A422082170C}"/>
                  </a:ext>
                </a:extLst>
              </p:cNvPr>
              <p:cNvCxnSpPr>
                <a:stCxn id="695" idx="3"/>
                <a:endCxn id="700" idx="1"/>
              </p:cNvCxnSpPr>
              <p:nvPr/>
            </p:nvCxnSpPr>
            <p:spPr>
              <a:xfrm flipV="1">
                <a:off x="14010403" y="14594660"/>
                <a:ext cx="1730046" cy="3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FB300B2C-2EA7-4DB5-BBD5-00D5D6E1BAA8}"/>
                  </a:ext>
                </a:extLst>
              </p:cNvPr>
              <p:cNvCxnSpPr>
                <a:stCxn id="700" idx="3"/>
                <a:endCxn id="704" idx="3"/>
              </p:cNvCxnSpPr>
              <p:nvPr/>
            </p:nvCxnSpPr>
            <p:spPr>
              <a:xfrm flipH="1">
                <a:off x="16062832" y="14594660"/>
                <a:ext cx="1477617" cy="1611905"/>
              </a:xfrm>
              <a:prstGeom prst="bentConnector3">
                <a:avLst>
                  <a:gd name="adj1" fmla="val -15471"/>
                </a:avLst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6DC042F-2EF9-4C4B-8885-8693ACB1AB30}"/>
                  </a:ext>
                </a:extLst>
              </p:cNvPr>
              <p:cNvCxnSpPr>
                <a:stCxn id="704" idx="1"/>
                <a:endCxn id="710" idx="3"/>
              </p:cNvCxnSpPr>
              <p:nvPr/>
            </p:nvCxnSpPr>
            <p:spPr>
              <a:xfrm flipH="1" flipV="1">
                <a:off x="11937826" y="16199564"/>
                <a:ext cx="2325006" cy="7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A90EE2-77A4-4ACC-8A0D-CACA2D2D717C}"/>
              </a:ext>
            </a:extLst>
          </p:cNvPr>
          <p:cNvGrpSpPr/>
          <p:nvPr/>
        </p:nvGrpSpPr>
        <p:grpSpPr>
          <a:xfrm>
            <a:off x="281323" y="13335570"/>
            <a:ext cx="17678123" cy="8470394"/>
            <a:chOff x="179004" y="7084"/>
            <a:chExt cx="17678123" cy="847039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2279FA-4778-4B15-925C-35FB6B95E863}"/>
                </a:ext>
              </a:extLst>
            </p:cNvPr>
            <p:cNvGrpSpPr/>
            <p:nvPr/>
          </p:nvGrpSpPr>
          <p:grpSpPr>
            <a:xfrm>
              <a:off x="179004" y="7084"/>
              <a:ext cx="17678123" cy="8470394"/>
              <a:chOff x="1227032" y="723837"/>
              <a:chExt cx="14034759" cy="6613117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054" r="1054"/>
              <a:stretch/>
            </p:blipFill>
            <p:spPr>
              <a:xfrm>
                <a:off x="5256683" y="723837"/>
                <a:ext cx="10005108" cy="6613117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70DE49D-90C9-40D5-8035-A343971B9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73" b="1673"/>
              <a:stretch/>
            </p:blipFill>
            <p:spPr>
              <a:xfrm>
                <a:off x="1227032" y="727013"/>
                <a:ext cx="4176009" cy="6541099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AB6D2-F2E1-4B99-965C-3F145C19D42B}"/>
                </a:ext>
              </a:extLst>
            </p:cNvPr>
            <p:cNvSpPr txBox="1"/>
            <p:nvPr/>
          </p:nvSpPr>
          <p:spPr>
            <a:xfrm>
              <a:off x="242838" y="320744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A7D0AAE-23F9-4D15-BB8F-D6FC45FD0C6B}"/>
              </a:ext>
            </a:extLst>
          </p:cNvPr>
          <p:cNvSpPr txBox="1"/>
          <p:nvPr/>
        </p:nvSpPr>
        <p:spPr>
          <a:xfrm>
            <a:off x="4064904" y="105243"/>
            <a:ext cx="109527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Alpha Diversity in Micro-eukaryotic level</a:t>
            </a:r>
            <a:endParaRPr lang="zh-CN" altLang="en-US" sz="50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013472-39AD-4B61-AD3C-2F2415904D97}"/>
              </a:ext>
            </a:extLst>
          </p:cNvPr>
          <p:cNvGrpSpPr/>
          <p:nvPr/>
        </p:nvGrpSpPr>
        <p:grpSpPr>
          <a:xfrm>
            <a:off x="40303" y="830101"/>
            <a:ext cx="18106021" cy="12697310"/>
            <a:chOff x="85174" y="9103094"/>
            <a:chExt cx="18106021" cy="1269731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BC5A607-17E6-41D6-961D-797E74E670ED}"/>
                </a:ext>
              </a:extLst>
            </p:cNvPr>
            <p:cNvGrpSpPr/>
            <p:nvPr/>
          </p:nvGrpSpPr>
          <p:grpSpPr>
            <a:xfrm>
              <a:off x="11628276" y="9103094"/>
              <a:ext cx="6562919" cy="12697310"/>
              <a:chOff x="11628276" y="8467574"/>
              <a:chExt cx="6562919" cy="126973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A753B00-8D63-4E13-A3D8-F06A54B70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28276" y="8850845"/>
                <a:ext cx="6562919" cy="12314039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905FEEE-2D42-4F64-9260-5360DAC03687}"/>
                  </a:ext>
                </a:extLst>
              </p:cNvPr>
              <p:cNvSpPr txBox="1"/>
              <p:nvPr/>
            </p:nvSpPr>
            <p:spPr>
              <a:xfrm>
                <a:off x="11636899" y="8467574"/>
                <a:ext cx="31931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b="1" dirty="0"/>
                  <a:t>c</a:t>
                </a:r>
                <a:endParaRPr lang="zh-CN" altLang="en-US" sz="2500" b="1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FEAED9-5A7F-418C-BD64-456A7AA1376B}"/>
                </a:ext>
              </a:extLst>
            </p:cNvPr>
            <p:cNvGrpSpPr/>
            <p:nvPr/>
          </p:nvGrpSpPr>
          <p:grpSpPr>
            <a:xfrm>
              <a:off x="85174" y="9103094"/>
              <a:ext cx="11615110" cy="12407174"/>
              <a:chOff x="85174" y="9103094"/>
              <a:chExt cx="11615110" cy="1240717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7C6C6DD-30BB-4E14-9066-1DA7AE3D7A3D}"/>
                  </a:ext>
                </a:extLst>
              </p:cNvPr>
              <p:cNvGrpSpPr/>
              <p:nvPr/>
            </p:nvGrpSpPr>
            <p:grpSpPr>
              <a:xfrm>
                <a:off x="107324" y="9103094"/>
                <a:ext cx="11592960" cy="12407174"/>
                <a:chOff x="107324" y="8467574"/>
                <a:chExt cx="11592960" cy="12407174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17A9D2E-4BE4-4751-84EF-3944CCF3C434}"/>
                    </a:ext>
                  </a:extLst>
                </p:cNvPr>
                <p:cNvGrpSpPr/>
                <p:nvPr/>
              </p:nvGrpSpPr>
              <p:grpSpPr>
                <a:xfrm>
                  <a:off x="107324" y="8818758"/>
                  <a:ext cx="11592960" cy="12055990"/>
                  <a:chOff x="107324" y="6840642"/>
                  <a:chExt cx="11592960" cy="12055990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2E76BBC6-1AA4-4CF0-B2FB-658E6ED07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7324" y="6840642"/>
                    <a:ext cx="11592960" cy="12055990"/>
                  </a:xfrm>
                  <a:prstGeom prst="rect">
                    <a:avLst/>
                  </a:prstGeom>
                </p:spPr>
              </p:pic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529A4388-B5A0-4333-9844-A3CFAA1F42B1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6985695"/>
                    <a:ext cx="11523631" cy="8634573"/>
                    <a:chOff x="148100" y="6985695"/>
                    <a:chExt cx="11523631" cy="863457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AD62A239-F21B-47D2-BF56-A81A626FFC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0883998"/>
                      <a:ext cx="11523631" cy="4736270"/>
                      <a:chOff x="148100" y="10883998"/>
                      <a:chExt cx="11523631" cy="4736270"/>
                    </a:xfrm>
                  </p:grpSpPr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0D0BD82A-5F1B-4421-991E-42C1851E00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24316" y="11073981"/>
                        <a:ext cx="2247415" cy="3382340"/>
                        <a:chOff x="9424316" y="11073981"/>
                        <a:chExt cx="2247415" cy="3382340"/>
                      </a:xfrm>
                    </p:grpSpPr>
                    <p:grpSp>
                      <p:nvGrpSpPr>
                        <p:cNvPr id="14" name="Group 13">
                          <a:extLst>
                            <a:ext uri="{FF2B5EF4-FFF2-40B4-BE49-F238E27FC236}">
                              <a16:creationId xmlns:a16="http://schemas.microsoft.com/office/drawing/2014/main" id="{C5E524F8-E94D-45F4-BA78-77340DB46E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60704" y="11623824"/>
                          <a:ext cx="2111027" cy="2832497"/>
                          <a:chOff x="9560704" y="11623824"/>
                          <a:chExt cx="2111027" cy="2832497"/>
                        </a:xfrm>
                      </p:grpSpPr>
                      <p:sp>
                        <p:nvSpPr>
                          <p:cNvPr id="26314" name="TextBox 26313">
                            <a:extLst>
                              <a:ext uri="{FF2B5EF4-FFF2-40B4-BE49-F238E27FC236}">
                                <a16:creationId xmlns:a16="http://schemas.microsoft.com/office/drawing/2014/main" id="{43188DAC-AF62-4008-BA44-B059AC9AEB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60704" y="11623824"/>
                            <a:ext cx="1595630" cy="43088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200" dirty="0"/>
                              <a:t>Ascomycota</a:t>
                            </a:r>
                          </a:p>
                        </p:txBody>
                      </p:sp>
                      <p:sp>
                        <p:nvSpPr>
                          <p:cNvPr id="26315" name="TextBox 26314">
                            <a:extLst>
                              <a:ext uri="{FF2B5EF4-FFF2-40B4-BE49-F238E27FC236}">
                                <a16:creationId xmlns:a16="http://schemas.microsoft.com/office/drawing/2014/main" id="{89F65D92-39E8-4AFB-A0DB-06F4EE429B1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60704" y="12215906"/>
                            <a:ext cx="1893532" cy="43088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200" dirty="0"/>
                              <a:t>Basidiomycota</a:t>
                            </a:r>
                          </a:p>
                        </p:txBody>
                      </p:sp>
                      <p:sp>
                        <p:nvSpPr>
                          <p:cNvPr id="26316" name="TextBox 26315">
                            <a:extLst>
                              <a:ext uri="{FF2B5EF4-FFF2-40B4-BE49-F238E27FC236}">
                                <a16:creationId xmlns:a16="http://schemas.microsoft.com/office/drawing/2014/main" id="{66FDAB94-6144-4964-9664-9B401BF07E9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63159" y="12818548"/>
                            <a:ext cx="1959254" cy="43088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200" dirty="0"/>
                              <a:t>Mucoromycota</a:t>
                            </a:r>
                          </a:p>
                        </p:txBody>
                      </p:sp>
                      <p:sp>
                        <p:nvSpPr>
                          <p:cNvPr id="26317" name="TextBox 26316">
                            <a:extLst>
                              <a:ext uri="{FF2B5EF4-FFF2-40B4-BE49-F238E27FC236}">
                                <a16:creationId xmlns:a16="http://schemas.microsoft.com/office/drawing/2014/main" id="{EA8DB0F8-97FB-439D-A19F-7A195D8F61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60704" y="13419448"/>
                            <a:ext cx="1813060" cy="43088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200" dirty="0"/>
                              <a:t>Microsporidia</a:t>
                            </a:r>
                          </a:p>
                        </p:txBody>
                      </p:sp>
                      <p:sp>
                        <p:nvSpPr>
                          <p:cNvPr id="26318" name="TextBox 26317">
                            <a:extLst>
                              <a:ext uri="{FF2B5EF4-FFF2-40B4-BE49-F238E27FC236}">
                                <a16:creationId xmlns:a16="http://schemas.microsoft.com/office/drawing/2014/main" id="{357775F2-618B-441C-99A6-116E8696DC4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60704" y="14025434"/>
                            <a:ext cx="2111027" cy="43088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200" dirty="0"/>
                              <a:t>Chytridiomycota</a:t>
                            </a:r>
                          </a:p>
                        </p:txBody>
                      </p:sp>
                    </p:grpSp>
                    <p:sp>
                      <p:nvSpPr>
                        <p:cNvPr id="26320" name="TextBox 26319">
                          <a:extLst>
                            <a:ext uri="{FF2B5EF4-FFF2-40B4-BE49-F238E27FC236}">
                              <a16:creationId xmlns:a16="http://schemas.microsoft.com/office/drawing/2014/main" id="{6EF1E426-1238-4949-9F36-71085CAF4CE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24316" y="11073981"/>
                          <a:ext cx="2056845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2400" b="1" dirty="0"/>
                            <a:t>CORE PHYLUM</a:t>
                          </a:r>
                        </a:p>
                      </p:txBody>
                    </p:sp>
                  </p:grp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6153D1D8-9F0C-4E6F-8948-133E799B8E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8100" y="10883998"/>
                        <a:ext cx="10993389" cy="4736270"/>
                        <a:chOff x="148100" y="10883998"/>
                        <a:chExt cx="10993389" cy="4736270"/>
                      </a:xfrm>
                    </p:grpSpPr>
                    <p:grpSp>
                      <p:nvGrpSpPr>
                        <p:cNvPr id="21" name="Group 20">
                          <a:extLst>
                            <a:ext uri="{FF2B5EF4-FFF2-40B4-BE49-F238E27FC236}">
                              <a16:creationId xmlns:a16="http://schemas.microsoft.com/office/drawing/2014/main" id="{F88213DB-AFF0-4971-A445-5B9AAD60D1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48100" y="11151435"/>
                          <a:ext cx="10993389" cy="4468833"/>
                          <a:chOff x="148100" y="11151435"/>
                          <a:chExt cx="10993389" cy="4468833"/>
                        </a:xfrm>
                      </p:grpSpPr>
                      <p:grpSp>
                        <p:nvGrpSpPr>
                          <p:cNvPr id="20" name="Group 19">
                            <a:extLst>
                              <a:ext uri="{FF2B5EF4-FFF2-40B4-BE49-F238E27FC236}">
                                <a16:creationId xmlns:a16="http://schemas.microsoft.com/office/drawing/2014/main" id="{CF204C5C-4B3E-4F26-9FC9-C9C5866C31F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48100" y="11151435"/>
                            <a:ext cx="9026743" cy="407837"/>
                            <a:chOff x="148100" y="11151435"/>
                            <a:chExt cx="9026743" cy="407837"/>
                          </a:xfrm>
                        </p:grpSpPr>
                        <p:grpSp>
                          <p:nvGrpSpPr>
                            <p:cNvPr id="11" name="Group 10">
                              <a:extLst>
                                <a:ext uri="{FF2B5EF4-FFF2-40B4-BE49-F238E27FC236}">
                                  <a16:creationId xmlns:a16="http://schemas.microsoft.com/office/drawing/2014/main" id="{118FA962-0E34-4BFB-B2C4-45AD13BFD6F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48100" y="11151435"/>
                              <a:ext cx="1926636" cy="400381"/>
                              <a:chOff x="148100" y="11151435"/>
                              <a:chExt cx="1926636" cy="400381"/>
                            </a:xfrm>
                          </p:grpSpPr>
                          <p:sp>
                            <p:nvSpPr>
                              <p:cNvPr id="18231" name="TextBox 18230">
                                <a:extLst>
                                  <a:ext uri="{FF2B5EF4-FFF2-40B4-BE49-F238E27FC236}">
                                    <a16:creationId xmlns:a16="http://schemas.microsoft.com/office/drawing/2014/main" id="{9E00D344-6306-4EA9-B16B-C5F6C8E77493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48100" y="11151435"/>
                                <a:ext cx="971035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Control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  <p:sp>
                            <p:nvSpPr>
                              <p:cNvPr id="26291" name="TextBox 26290">
                                <a:extLst>
                                  <a:ext uri="{FF2B5EF4-FFF2-40B4-BE49-F238E27FC236}">
                                    <a16:creationId xmlns:a16="http://schemas.microsoft.com/office/drawing/2014/main" id="{28226C9F-44C9-4890-8B04-45CBDBC05040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475148" y="11151706"/>
                                <a:ext cx="599588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CRC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</p:grpSp>
                        <p:grpSp>
                          <p:nvGrpSpPr>
                            <p:cNvPr id="26292" name="Group 26291">
                              <a:extLst>
                                <a:ext uri="{FF2B5EF4-FFF2-40B4-BE49-F238E27FC236}">
                                  <a16:creationId xmlns:a16="http://schemas.microsoft.com/office/drawing/2014/main" id="{0EA81C41-D8A9-418A-8C66-BBC54DAD249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583359" y="11159162"/>
                              <a:ext cx="1615285" cy="400110"/>
                              <a:chOff x="136160" y="11151706"/>
                              <a:chExt cx="1615285" cy="400110"/>
                            </a:xfrm>
                          </p:grpSpPr>
                          <p:sp>
                            <p:nvSpPr>
                              <p:cNvPr id="26293" name="TextBox 26292">
                                <a:extLst>
                                  <a:ext uri="{FF2B5EF4-FFF2-40B4-BE49-F238E27FC236}">
                                    <a16:creationId xmlns:a16="http://schemas.microsoft.com/office/drawing/2014/main" id="{AEE27F74-3D9D-442B-84AB-7DA2CACB70C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6160" y="11151706"/>
                                <a:ext cx="971035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Control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  <p:sp>
                            <p:nvSpPr>
                              <p:cNvPr id="26294" name="TextBox 26293">
                                <a:extLst>
                                  <a:ext uri="{FF2B5EF4-FFF2-40B4-BE49-F238E27FC236}">
                                    <a16:creationId xmlns:a16="http://schemas.microsoft.com/office/drawing/2014/main" id="{A4CFBDC6-BA46-4E34-B4A1-EE1229085283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151857" y="11151706"/>
                                <a:ext cx="599588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CRC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</p:grpSp>
                        <p:grpSp>
                          <p:nvGrpSpPr>
                            <p:cNvPr id="26295" name="Group 26294">
                              <a:extLst>
                                <a:ext uri="{FF2B5EF4-FFF2-40B4-BE49-F238E27FC236}">
                                  <a16:creationId xmlns:a16="http://schemas.microsoft.com/office/drawing/2014/main" id="{2D357116-EFB9-4684-84E8-D0EDFA8844A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390717" y="11159162"/>
                              <a:ext cx="1514843" cy="400110"/>
                              <a:chOff x="202518" y="11151235"/>
                              <a:chExt cx="1514843" cy="400110"/>
                            </a:xfrm>
                          </p:grpSpPr>
                          <p:sp>
                            <p:nvSpPr>
                              <p:cNvPr id="26296" name="TextBox 26295">
                                <a:extLst>
                                  <a:ext uri="{FF2B5EF4-FFF2-40B4-BE49-F238E27FC236}">
                                    <a16:creationId xmlns:a16="http://schemas.microsoft.com/office/drawing/2014/main" id="{2C82FA4A-9D74-4322-86D1-C8853918B1A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02518" y="11187915"/>
                                <a:ext cx="815030" cy="338554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pPr algn="ctr"/>
                                <a:r>
                                  <a:rPr lang="en-US" altLang="zh-CN" sz="1600" b="1" dirty="0"/>
                                  <a:t>Control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  <p:sp>
                            <p:nvSpPr>
                              <p:cNvPr id="26297" name="TextBox 26296">
                                <a:extLst>
                                  <a:ext uri="{FF2B5EF4-FFF2-40B4-BE49-F238E27FC236}">
                                    <a16:creationId xmlns:a16="http://schemas.microsoft.com/office/drawing/2014/main" id="{BC6AE126-CB40-4381-BDD8-F1D2033A973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117773" y="11151235"/>
                                <a:ext cx="599588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CRC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</p:grpSp>
                        <p:grpSp>
                          <p:nvGrpSpPr>
                            <p:cNvPr id="26298" name="Group 26297">
                              <a:extLst>
                                <a:ext uri="{FF2B5EF4-FFF2-40B4-BE49-F238E27FC236}">
                                  <a16:creationId xmlns:a16="http://schemas.microsoft.com/office/drawing/2014/main" id="{864C5F93-C163-4251-A08E-40081EAA642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171626" y="11151706"/>
                              <a:ext cx="1202644" cy="400110"/>
                              <a:chOff x="376055" y="11151706"/>
                              <a:chExt cx="1202644" cy="400110"/>
                            </a:xfrm>
                          </p:grpSpPr>
                          <p:sp>
                            <p:nvSpPr>
                              <p:cNvPr id="26299" name="TextBox 26298">
                                <a:extLst>
                                  <a:ext uri="{FF2B5EF4-FFF2-40B4-BE49-F238E27FC236}">
                                    <a16:creationId xmlns:a16="http://schemas.microsoft.com/office/drawing/2014/main" id="{8D9A1019-B586-4D14-8907-E0B618CA5D4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76055" y="11228378"/>
                                <a:ext cx="580608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1000" b="1" dirty="0"/>
                                  <a:t>Control</a:t>
                                </a:r>
                                <a:endParaRPr lang="zh-CN" altLang="en-US" sz="1000" b="1" dirty="0"/>
                              </a:p>
                            </p:txBody>
                          </p:sp>
                          <p:sp>
                            <p:nvSpPr>
                              <p:cNvPr id="26300" name="TextBox 26299">
                                <a:extLst>
                                  <a:ext uri="{FF2B5EF4-FFF2-40B4-BE49-F238E27FC236}">
                                    <a16:creationId xmlns:a16="http://schemas.microsoft.com/office/drawing/2014/main" id="{AED32562-A5B3-4B89-8E64-5E7F5E5D934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9111" y="11151706"/>
                                <a:ext cx="599588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CRC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</p:grpSp>
                        <p:grpSp>
                          <p:nvGrpSpPr>
                            <p:cNvPr id="26301" name="Group 26300">
                              <a:extLst>
                                <a:ext uri="{FF2B5EF4-FFF2-40B4-BE49-F238E27FC236}">
                                  <a16:creationId xmlns:a16="http://schemas.microsoft.com/office/drawing/2014/main" id="{1585C41C-9637-4B6D-A9E6-CBE5294FD96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680644" y="11151435"/>
                              <a:ext cx="1494199" cy="400110"/>
                              <a:chOff x="144073" y="11151706"/>
                              <a:chExt cx="1494199" cy="400110"/>
                            </a:xfrm>
                          </p:grpSpPr>
                          <p:sp>
                            <p:nvSpPr>
                              <p:cNvPr id="26302" name="TextBox 26301">
                                <a:extLst>
                                  <a:ext uri="{FF2B5EF4-FFF2-40B4-BE49-F238E27FC236}">
                                    <a16:creationId xmlns:a16="http://schemas.microsoft.com/office/drawing/2014/main" id="{44901B34-BAD2-43EA-BEC3-8EBE0DC1718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44073" y="11151706"/>
                                <a:ext cx="971035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Control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  <p:sp>
                            <p:nvSpPr>
                              <p:cNvPr id="26303" name="TextBox 26302">
                                <a:extLst>
                                  <a:ext uri="{FF2B5EF4-FFF2-40B4-BE49-F238E27FC236}">
                                    <a16:creationId xmlns:a16="http://schemas.microsoft.com/office/drawing/2014/main" id="{1F499D75-B9CC-4D9F-A1F7-5184936ABC4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204692" y="11213261"/>
                                <a:ext cx="433580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1200" b="1" dirty="0"/>
                                  <a:t>CRC</a:t>
                                </a:r>
                                <a:endParaRPr lang="zh-CN" altLang="en-US" sz="1200" b="1" dirty="0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9" name="Group 18">
                            <a:extLst>
                              <a:ext uri="{FF2B5EF4-FFF2-40B4-BE49-F238E27FC236}">
                                <a16:creationId xmlns:a16="http://schemas.microsoft.com/office/drawing/2014/main" id="{C77A1016-5CC3-4E4E-8561-A48A948B27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73678" y="15220158"/>
                            <a:ext cx="9967811" cy="400110"/>
                            <a:chOff x="1173678" y="15220158"/>
                            <a:chExt cx="9967811" cy="400110"/>
                          </a:xfrm>
                        </p:grpSpPr>
                        <p:grpSp>
                          <p:nvGrpSpPr>
                            <p:cNvPr id="26304" name="Group 26303">
                              <a:extLst>
                                <a:ext uri="{FF2B5EF4-FFF2-40B4-BE49-F238E27FC236}">
                                  <a16:creationId xmlns:a16="http://schemas.microsoft.com/office/drawing/2014/main" id="{1E8C8F30-AF94-4BF9-A668-68FCA75441A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916448" y="15220158"/>
                              <a:ext cx="1810916" cy="400110"/>
                              <a:chOff x="144073" y="11151706"/>
                              <a:chExt cx="1810916" cy="400110"/>
                            </a:xfrm>
                          </p:grpSpPr>
                          <p:sp>
                            <p:nvSpPr>
                              <p:cNvPr id="26305" name="TextBox 26304">
                                <a:extLst>
                                  <a:ext uri="{FF2B5EF4-FFF2-40B4-BE49-F238E27FC236}">
                                    <a16:creationId xmlns:a16="http://schemas.microsoft.com/office/drawing/2014/main" id="{85A7A5EE-BAAD-40EC-B56C-4A793156383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44073" y="11151706"/>
                                <a:ext cx="971035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Control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  <p:sp>
                            <p:nvSpPr>
                              <p:cNvPr id="26306" name="TextBox 26305">
                                <a:extLst>
                                  <a:ext uri="{FF2B5EF4-FFF2-40B4-BE49-F238E27FC236}">
                                    <a16:creationId xmlns:a16="http://schemas.microsoft.com/office/drawing/2014/main" id="{8C35DB9B-8A25-4E2F-BF7D-99AED933165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55401" y="11151706"/>
                                <a:ext cx="599588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CRC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</p:grpSp>
                        <p:grpSp>
                          <p:nvGrpSpPr>
                            <p:cNvPr id="26307" name="Group 26306">
                              <a:extLst>
                                <a:ext uri="{FF2B5EF4-FFF2-40B4-BE49-F238E27FC236}">
                                  <a16:creationId xmlns:a16="http://schemas.microsoft.com/office/drawing/2014/main" id="{169B3560-F70B-4EB7-B2F2-CCE59CC1930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688428" y="15220158"/>
                              <a:ext cx="2453061" cy="400110"/>
                              <a:chOff x="144073" y="11151706"/>
                              <a:chExt cx="2453061" cy="400110"/>
                            </a:xfrm>
                          </p:grpSpPr>
                          <p:sp>
                            <p:nvSpPr>
                              <p:cNvPr id="26308" name="TextBox 26307">
                                <a:extLst>
                                  <a:ext uri="{FF2B5EF4-FFF2-40B4-BE49-F238E27FC236}">
                                    <a16:creationId xmlns:a16="http://schemas.microsoft.com/office/drawing/2014/main" id="{31E955DD-8756-407D-94AD-1B42E7978CE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44073" y="11151706"/>
                                <a:ext cx="971035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Control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  <p:sp>
                            <p:nvSpPr>
                              <p:cNvPr id="26309" name="TextBox 26308">
                                <a:extLst>
                                  <a:ext uri="{FF2B5EF4-FFF2-40B4-BE49-F238E27FC236}">
                                    <a16:creationId xmlns:a16="http://schemas.microsoft.com/office/drawing/2014/main" id="{971DB42E-C35C-4A19-85B3-1755945905B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997546" y="11151706"/>
                                <a:ext cx="599588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CRC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</p:grpSp>
                        <p:grpSp>
                          <p:nvGrpSpPr>
                            <p:cNvPr id="26310" name="Group 26309">
                              <a:extLst>
                                <a:ext uri="{FF2B5EF4-FFF2-40B4-BE49-F238E27FC236}">
                                  <a16:creationId xmlns:a16="http://schemas.microsoft.com/office/drawing/2014/main" id="{DE17EEBF-8562-4EA6-8BB4-4A66B1FA45F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73678" y="15220158"/>
                              <a:ext cx="3443904" cy="400110"/>
                              <a:chOff x="-846770" y="11151706"/>
                              <a:chExt cx="3443904" cy="400110"/>
                            </a:xfrm>
                          </p:grpSpPr>
                          <p:sp>
                            <p:nvSpPr>
                              <p:cNvPr id="26311" name="TextBox 26310">
                                <a:extLst>
                                  <a:ext uri="{FF2B5EF4-FFF2-40B4-BE49-F238E27FC236}">
                                    <a16:creationId xmlns:a16="http://schemas.microsoft.com/office/drawing/2014/main" id="{CC67729B-3F13-4224-8CCE-04A0A1143EE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846770" y="11151706"/>
                                <a:ext cx="971035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Control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  <p:sp>
                            <p:nvSpPr>
                              <p:cNvPr id="26312" name="TextBox 26311">
                                <a:extLst>
                                  <a:ext uri="{FF2B5EF4-FFF2-40B4-BE49-F238E27FC236}">
                                    <a16:creationId xmlns:a16="http://schemas.microsoft.com/office/drawing/2014/main" id="{DCAB7CDA-84BE-42FB-A04D-98EACD0CF7B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997546" y="11151706"/>
                                <a:ext cx="599588" cy="40011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sz="2000" b="1" dirty="0"/>
                                  <a:t>CRC</a:t>
                                </a:r>
                                <a:endParaRPr lang="zh-CN" altLang="en-US" sz="2000" b="1" dirty="0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3353AD4E-D1AD-47F0-BD8F-412897E097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7436" y="10883998"/>
                          <a:ext cx="10127847" cy="4339955"/>
                          <a:chOff x="517436" y="10883998"/>
                          <a:chExt cx="10127847" cy="4339955"/>
                        </a:xfrm>
                      </p:grpSpPr>
                      <p:grpSp>
                        <p:nvGrpSpPr>
                          <p:cNvPr id="16" name="Group 15">
                            <a:extLst>
                              <a:ext uri="{FF2B5EF4-FFF2-40B4-BE49-F238E27FC236}">
                                <a16:creationId xmlns:a16="http://schemas.microsoft.com/office/drawing/2014/main" id="{29D5E867-7605-446B-82E8-530A8A2C97F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7436" y="10883998"/>
                            <a:ext cx="8625018" cy="307778"/>
                            <a:chOff x="517436" y="10883998"/>
                            <a:chExt cx="8625018" cy="307778"/>
                          </a:xfrm>
                        </p:grpSpPr>
                        <p:sp>
                          <p:nvSpPr>
                            <p:cNvPr id="26321" name="TextBox 26320">
                              <a:extLst>
                                <a:ext uri="{FF2B5EF4-FFF2-40B4-BE49-F238E27FC236}">
                                  <a16:creationId xmlns:a16="http://schemas.microsoft.com/office/drawing/2014/main" id="{E8EA4D02-8EA2-411F-8CB2-7F0AAA3D1D9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17436" y="10883999"/>
                              <a:ext cx="1528495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altLang="zh-CN" sz="1400" b="1" dirty="0"/>
                                <a:t>2014_ZellerG (EU)</a:t>
                              </a:r>
                              <a:endParaRPr lang="zh-CN" altLang="en-US" sz="1400" b="1" dirty="0"/>
                            </a:p>
                          </p:txBody>
                        </p:sp>
                        <p:sp>
                          <p:nvSpPr>
                            <p:cNvPr id="26322" name="TextBox 26321">
                              <a:extLst>
                                <a:ext uri="{FF2B5EF4-FFF2-40B4-BE49-F238E27FC236}">
                                  <a16:creationId xmlns:a16="http://schemas.microsoft.com/office/drawing/2014/main" id="{4FB7CCBD-4A51-435E-843C-A134401FD7D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699284" y="10883999"/>
                              <a:ext cx="1482072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altLang="zh-CN" sz="1400" b="1" dirty="0"/>
                                <a:t>2015_FengQ (OC)</a:t>
                              </a:r>
                              <a:endParaRPr lang="zh-CN" altLang="en-US" sz="1400" b="1" dirty="0"/>
                            </a:p>
                          </p:txBody>
                        </p:sp>
                        <p:sp>
                          <p:nvSpPr>
                            <p:cNvPr id="26323" name="TextBox 26322">
                              <a:extLst>
                                <a:ext uri="{FF2B5EF4-FFF2-40B4-BE49-F238E27FC236}">
                                  <a16:creationId xmlns:a16="http://schemas.microsoft.com/office/drawing/2014/main" id="{7A07DF19-5A4F-4F0C-934E-F600175A3F3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309529" y="10883998"/>
                              <a:ext cx="1874167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altLang="zh-CN" sz="1400" b="1" dirty="0"/>
                                <a:t>2016_VogtmannE (NA)</a:t>
                              </a:r>
                              <a:endParaRPr lang="zh-CN" altLang="en-US" sz="1400" b="1" dirty="0"/>
                            </a:p>
                          </p:txBody>
                        </p:sp>
                        <p:sp>
                          <p:nvSpPr>
                            <p:cNvPr id="26324" name="TextBox 26323">
                              <a:extLst>
                                <a:ext uri="{FF2B5EF4-FFF2-40B4-BE49-F238E27FC236}">
                                  <a16:creationId xmlns:a16="http://schemas.microsoft.com/office/drawing/2014/main" id="{C4856C00-E966-42F4-8B8D-DFA379E672F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154415" y="10883998"/>
                              <a:ext cx="1423788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altLang="zh-CN" sz="1400" b="1" dirty="0"/>
                                <a:t>2019_Thom (EU)</a:t>
                              </a:r>
                              <a:endParaRPr lang="zh-CN" altLang="en-US" sz="1400" b="1" dirty="0"/>
                            </a:p>
                          </p:txBody>
                        </p:sp>
                        <p:sp>
                          <p:nvSpPr>
                            <p:cNvPr id="26325" name="TextBox 26324">
                              <a:extLst>
                                <a:ext uri="{FF2B5EF4-FFF2-40B4-BE49-F238E27FC236}">
                                  <a16:creationId xmlns:a16="http://schemas.microsoft.com/office/drawing/2014/main" id="{A9691558-2AAD-414F-89AE-ABA4B286A3F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582412" y="10883998"/>
                              <a:ext cx="1560042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altLang="zh-CN" sz="1400" b="1" dirty="0"/>
                                <a:t>2019_WirbelJ (EU)</a:t>
                              </a:r>
                              <a:endParaRPr lang="zh-CN" altLang="en-US" sz="1400" b="1" dirty="0"/>
                            </a:p>
                          </p:txBody>
                        </p:sp>
                      </p:grpSp>
                      <p:grpSp>
                        <p:nvGrpSpPr>
                          <p:cNvPr id="17" name="Group 16">
                            <a:extLst>
                              <a:ext uri="{FF2B5EF4-FFF2-40B4-BE49-F238E27FC236}">
                                <a16:creationId xmlns:a16="http://schemas.microsoft.com/office/drawing/2014/main" id="{1A049336-5266-40C2-9330-572DDEA2717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311955" y="14909848"/>
                            <a:ext cx="8333328" cy="314105"/>
                            <a:chOff x="2311955" y="14909848"/>
                            <a:chExt cx="8333328" cy="314105"/>
                          </a:xfrm>
                        </p:grpSpPr>
                        <p:sp>
                          <p:nvSpPr>
                            <p:cNvPr id="26326" name="TextBox 26325">
                              <a:extLst>
                                <a:ext uri="{FF2B5EF4-FFF2-40B4-BE49-F238E27FC236}">
                                  <a16:creationId xmlns:a16="http://schemas.microsoft.com/office/drawing/2014/main" id="{99457B44-5F08-4B19-BA22-322A610C9E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311955" y="14916175"/>
                              <a:ext cx="1555811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altLang="zh-CN" sz="1400" b="1" dirty="0"/>
                                <a:t>2019_Yachida (AS)</a:t>
                              </a:r>
                              <a:endParaRPr lang="zh-CN" altLang="en-US" sz="1400" b="1" dirty="0"/>
                            </a:p>
                          </p:txBody>
                        </p:sp>
                        <p:sp>
                          <p:nvSpPr>
                            <p:cNvPr id="26327" name="TextBox 26326">
                              <a:extLst>
                                <a:ext uri="{FF2B5EF4-FFF2-40B4-BE49-F238E27FC236}">
                                  <a16:creationId xmlns:a16="http://schemas.microsoft.com/office/drawing/2014/main" id="{357AA7AD-A30B-49DC-B9BD-80CCAA0F4A9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123357" y="14916176"/>
                              <a:ext cx="1511952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altLang="zh-CN" sz="1400" b="1" dirty="0"/>
                                <a:t>2021_JunY_1 (AS)</a:t>
                              </a:r>
                              <a:endParaRPr lang="zh-CN" altLang="en-US" sz="1400" b="1" dirty="0"/>
                            </a:p>
                          </p:txBody>
                        </p:sp>
                        <p:sp>
                          <p:nvSpPr>
                            <p:cNvPr id="26328" name="TextBox 26327">
                              <a:extLst>
                                <a:ext uri="{FF2B5EF4-FFF2-40B4-BE49-F238E27FC236}">
                                  <a16:creationId xmlns:a16="http://schemas.microsoft.com/office/drawing/2014/main" id="{0F4225C0-FD0D-4936-93C3-8B885C068F8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133331" y="14909848"/>
                              <a:ext cx="1511952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altLang="zh-CN" sz="1400" b="1" dirty="0"/>
                                <a:t>2021_JunY_2 (AS)</a:t>
                              </a:r>
                              <a:endParaRPr lang="zh-CN" altLang="en-US" sz="1400" b="1" dirty="0"/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AB2000AF-7248-467C-86FF-E1161A8B2F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9704" y="6985695"/>
                      <a:ext cx="6844316" cy="461665"/>
                      <a:chOff x="2479704" y="6985695"/>
                      <a:chExt cx="6844316" cy="461665"/>
                    </a:xfrm>
                  </p:grpSpPr>
                  <p:sp>
                    <p:nvSpPr>
                      <p:cNvPr id="26329" name="TextBox 26328">
                        <a:extLst>
                          <a:ext uri="{FF2B5EF4-FFF2-40B4-BE49-F238E27FC236}">
                            <a16:creationId xmlns:a16="http://schemas.microsoft.com/office/drawing/2014/main" id="{1C4CC6B3-4A37-4B24-AC62-76B7932524F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79704" y="6985695"/>
                        <a:ext cx="1128579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400" b="1" dirty="0"/>
                          <a:t>Control</a:t>
                        </a:r>
                        <a:endParaRPr lang="zh-CN" altLang="en-US" sz="2400" b="1" dirty="0"/>
                      </a:p>
                    </p:txBody>
                  </p:sp>
                  <p:sp>
                    <p:nvSpPr>
                      <p:cNvPr id="26330" name="TextBox 26329">
                        <a:extLst>
                          <a:ext uri="{FF2B5EF4-FFF2-40B4-BE49-F238E27FC236}">
                            <a16:creationId xmlns:a16="http://schemas.microsoft.com/office/drawing/2014/main" id="{01EB6598-7A9E-45E6-8D62-3B947C1E10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41461" y="6985695"/>
                        <a:ext cx="682559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400" b="1" dirty="0"/>
                          <a:t>CRC</a:t>
                        </a:r>
                        <a:endParaRPr lang="zh-CN" altLang="en-US" sz="2400" b="1" dirty="0"/>
                      </a:p>
                    </p:txBody>
                  </p:sp>
                </p:grpSp>
              </p:grp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A9DBE8C-8A36-4E3A-8C28-D80EF8A8BB2D}"/>
                    </a:ext>
                  </a:extLst>
                </p:cNvPr>
                <p:cNvSpPr txBox="1"/>
                <p:nvPr/>
              </p:nvSpPr>
              <p:spPr>
                <a:xfrm>
                  <a:off x="148100" y="8467574"/>
                  <a:ext cx="35618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500" b="1" dirty="0"/>
                    <a:t>a</a:t>
                  </a:r>
                  <a:endParaRPr lang="zh-CN" altLang="en-US" sz="2500" b="1" dirty="0"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A8F971-794A-44A6-88A1-0D556C7B9E2C}"/>
                  </a:ext>
                </a:extLst>
              </p:cNvPr>
              <p:cNvSpPr txBox="1"/>
              <p:nvPr/>
            </p:nvSpPr>
            <p:spPr>
              <a:xfrm>
                <a:off x="85174" y="13364960"/>
                <a:ext cx="35618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b="1" dirty="0"/>
                  <a:t>b</a:t>
                </a:r>
                <a:endParaRPr lang="zh-CN" altLang="en-US" sz="25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386E4-1A55-403F-AA4F-C4E0D715E736}"/>
              </a:ext>
            </a:extLst>
          </p:cNvPr>
          <p:cNvSpPr/>
          <p:nvPr/>
        </p:nvSpPr>
        <p:spPr>
          <a:xfrm>
            <a:off x="5980627" y="583669"/>
            <a:ext cx="2983352" cy="3652207"/>
          </a:xfrm>
          <a:prstGeom prst="rect">
            <a:avLst/>
          </a:prstGeom>
          <a:noFill/>
          <a:ln>
            <a:solidFill>
              <a:srgbClr val="E82546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38FFD-DBF8-492C-9A53-704850DC7D1B}"/>
              </a:ext>
            </a:extLst>
          </p:cNvPr>
          <p:cNvGrpSpPr/>
          <p:nvPr/>
        </p:nvGrpSpPr>
        <p:grpSpPr>
          <a:xfrm>
            <a:off x="17494" y="1022305"/>
            <a:ext cx="18299700" cy="17562491"/>
            <a:chOff x="17494" y="691646"/>
            <a:chExt cx="18299700" cy="1756249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EA68A7-AA64-4D3C-AE8A-012E7024735E}"/>
                </a:ext>
              </a:extLst>
            </p:cNvPr>
            <p:cNvGrpSpPr/>
            <p:nvPr/>
          </p:nvGrpSpPr>
          <p:grpSpPr>
            <a:xfrm>
              <a:off x="17494" y="9996994"/>
              <a:ext cx="18253012" cy="8257143"/>
              <a:chOff x="0" y="7519368"/>
              <a:chExt cx="18253012" cy="8257143"/>
            </a:xfrm>
          </p:grpSpPr>
          <p:pic>
            <p:nvPicPr>
              <p:cNvPr id="26" name="Picture 25" descr="Chart&#10;&#10;Description automatically generated">
                <a:extLst>
                  <a:ext uri="{FF2B5EF4-FFF2-40B4-BE49-F238E27FC236}">
                    <a16:creationId xmlns:a16="http://schemas.microsoft.com/office/drawing/2014/main" id="{20ACA805-BE49-45AE-88FD-52A017575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4916" y="7519368"/>
                <a:ext cx="16838096" cy="8257143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BA66AF9-7A41-4B2B-8E6C-9DE856FB6D48}"/>
                  </a:ext>
                </a:extLst>
              </p:cNvPr>
              <p:cNvGrpSpPr/>
              <p:nvPr/>
            </p:nvGrpSpPr>
            <p:grpSpPr>
              <a:xfrm>
                <a:off x="0" y="7719420"/>
                <a:ext cx="1589794" cy="7815778"/>
                <a:chOff x="0" y="7719420"/>
                <a:chExt cx="1589794" cy="781577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976006F-75B2-49B0-8565-5631E551B25A}"/>
                    </a:ext>
                  </a:extLst>
                </p:cNvPr>
                <p:cNvSpPr txBox="1"/>
                <p:nvPr/>
              </p:nvSpPr>
              <p:spPr>
                <a:xfrm>
                  <a:off x="34988" y="7719420"/>
                  <a:ext cx="152849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2014_ZellerG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4DCE0BA-8C72-4A85-B063-0A148B95D7A3}"/>
                    </a:ext>
                  </a:extLst>
                </p:cNvPr>
                <p:cNvSpPr txBox="1"/>
                <p:nvPr/>
              </p:nvSpPr>
              <p:spPr>
                <a:xfrm>
                  <a:off x="205441" y="8774435"/>
                  <a:ext cx="117891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2015_FengQ</a:t>
                  </a:r>
                </a:p>
                <a:p>
                  <a:pPr algn="ctr"/>
                  <a:r>
                    <a:rPr lang="en-US" altLang="zh-CN" sz="1500" b="1" dirty="0"/>
                    <a:t>(OC)</a:t>
                  </a:r>
                  <a:endParaRPr lang="zh-CN" altLang="en-US" sz="1500" b="1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38F3ED-1C93-40B1-9353-72F4C606E0BC}"/>
                    </a:ext>
                  </a:extLst>
                </p:cNvPr>
                <p:cNvSpPr txBox="1"/>
                <p:nvPr/>
              </p:nvSpPr>
              <p:spPr>
                <a:xfrm>
                  <a:off x="0" y="9780513"/>
                  <a:ext cx="158979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2016_VogtmannE</a:t>
                  </a:r>
                </a:p>
                <a:p>
                  <a:pPr algn="ctr"/>
                  <a:r>
                    <a:rPr lang="en-US" altLang="zh-CN" sz="1500" b="1" dirty="0"/>
                    <a:t>(NA)</a:t>
                  </a:r>
                  <a:endParaRPr lang="zh-CN" altLang="en-US" sz="1500" b="1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E4202D-5E52-4C4E-9952-0B78144CA45F}"/>
                    </a:ext>
                  </a:extLst>
                </p:cNvPr>
                <p:cNvSpPr txBox="1"/>
                <p:nvPr/>
              </p:nvSpPr>
              <p:spPr>
                <a:xfrm>
                  <a:off x="277103" y="10825781"/>
                  <a:ext cx="113043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2019_Thom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E4E75E-9AEF-4243-A514-540DCC86ABE9}"/>
                    </a:ext>
                  </a:extLst>
                </p:cNvPr>
                <p:cNvSpPr txBox="1"/>
                <p:nvPr/>
              </p:nvSpPr>
              <p:spPr>
                <a:xfrm>
                  <a:off x="188136" y="11776164"/>
                  <a:ext cx="12715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2019_WirbelJ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5B842B-FF98-45E4-A574-0C426AD403EB}"/>
                    </a:ext>
                  </a:extLst>
                </p:cNvPr>
                <p:cNvSpPr txBox="1"/>
                <p:nvPr/>
              </p:nvSpPr>
              <p:spPr>
                <a:xfrm>
                  <a:off x="155299" y="12891718"/>
                  <a:ext cx="127919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2019_Yachida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CA4B738-582E-4567-9D33-838B8A7E054C}"/>
                    </a:ext>
                  </a:extLst>
                </p:cNvPr>
                <p:cNvSpPr txBox="1"/>
                <p:nvPr/>
              </p:nvSpPr>
              <p:spPr>
                <a:xfrm>
                  <a:off x="225005" y="13935638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2021_JunY_1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EFDB879-0EF9-4DC4-92AC-7F3229B602E6}"/>
                    </a:ext>
                  </a:extLst>
                </p:cNvPr>
                <p:cNvSpPr txBox="1"/>
                <p:nvPr/>
              </p:nvSpPr>
              <p:spPr>
                <a:xfrm>
                  <a:off x="225005" y="14981200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2021_JunY_2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6B5618C-1BA9-44E8-ACFC-DA861300EB9D}"/>
                </a:ext>
              </a:extLst>
            </p:cNvPr>
            <p:cNvGrpSpPr/>
            <p:nvPr/>
          </p:nvGrpSpPr>
          <p:grpSpPr>
            <a:xfrm>
              <a:off x="407871" y="691646"/>
              <a:ext cx="17909323" cy="9456014"/>
              <a:chOff x="407871" y="691646"/>
              <a:chExt cx="17909323" cy="945601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927689-08F8-43B5-A83F-3C7C13680947}"/>
                  </a:ext>
                </a:extLst>
              </p:cNvPr>
              <p:cNvGrpSpPr/>
              <p:nvPr/>
            </p:nvGrpSpPr>
            <p:grpSpPr>
              <a:xfrm>
                <a:off x="407871" y="691646"/>
                <a:ext cx="17708079" cy="6575694"/>
                <a:chOff x="143000" y="691646"/>
                <a:chExt cx="17708079" cy="6575694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904C087-F836-49A2-B895-CE7BAB3AE032}"/>
                    </a:ext>
                  </a:extLst>
                </p:cNvPr>
                <p:cNvGrpSpPr/>
                <p:nvPr/>
              </p:nvGrpSpPr>
              <p:grpSpPr>
                <a:xfrm>
                  <a:off x="143000" y="691646"/>
                  <a:ext cx="17708079" cy="6575694"/>
                  <a:chOff x="-145032" y="691646"/>
                  <a:chExt cx="17708079" cy="657569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EA415E81-4ADF-40A5-85AE-AE85105829CA}"/>
                      </a:ext>
                    </a:extLst>
                  </p:cNvPr>
                  <p:cNvGrpSpPr/>
                  <p:nvPr/>
                </p:nvGrpSpPr>
                <p:grpSpPr>
                  <a:xfrm>
                    <a:off x="724952" y="714612"/>
                    <a:ext cx="16838095" cy="6447619"/>
                    <a:chOff x="724952" y="714612"/>
                    <a:chExt cx="16838095" cy="6447619"/>
                  </a:xfrm>
                </p:grpSpPr>
                <p:pic>
                  <p:nvPicPr>
                    <p:cNvPr id="3" name="Picture 2" descr="Chart, histogram&#10;&#10;Description automatically generated">
                      <a:extLst>
                        <a:ext uri="{FF2B5EF4-FFF2-40B4-BE49-F238E27FC236}">
                          <a16:creationId xmlns:a16="http://schemas.microsoft.com/office/drawing/2014/main" id="{63BE43D0-8DEE-4403-B0E3-051A36D5D0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24952" y="714612"/>
                      <a:ext cx="16838095" cy="6447619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9F34DA0E-745B-4D25-8EFC-E229D50E1B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62013" y="5575152"/>
                      <a:ext cx="16526903" cy="0"/>
                    </a:xfrm>
                    <a:prstGeom prst="line">
                      <a:avLst/>
                    </a:prstGeom>
                    <a:ln w="38100">
                      <a:solidFill>
                        <a:srgbClr val="FF0000"/>
                      </a:solidFill>
                      <a:prstDash val="dashDot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86EDC-6E27-4EC9-A6A3-44FBD2FBE50D}"/>
                      </a:ext>
                    </a:extLst>
                  </p:cNvPr>
                  <p:cNvGrpSpPr/>
                  <p:nvPr/>
                </p:nvGrpSpPr>
                <p:grpSpPr>
                  <a:xfrm>
                    <a:off x="-145032" y="691646"/>
                    <a:ext cx="1007046" cy="6575694"/>
                    <a:chOff x="-145032" y="691646"/>
                    <a:chExt cx="1007046" cy="6575694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33713C29-BF85-452E-8741-3C7191BB26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20" y="4891076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2.5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CF4292FF-0F05-4670-8FE7-859DDBA915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2982864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5.0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467A151-2FD3-4D59-BE9C-BBA9EF5073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1074652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7.5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2200A81B-D597-436B-9D35-F64F41C66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3929" y="691646"/>
                      <a:ext cx="7280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17.0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088F703-D538-4D91-AB72-B61617F1FA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032" y="2490424"/>
                      <a:ext cx="584775" cy="1908209"/>
                    </a:xfrm>
                    <a:prstGeom prst="rect">
                      <a:avLst/>
                    </a:prstGeom>
                    <a:noFill/>
                  </p:spPr>
                  <p:txBody>
                    <a:bodyPr vert="vert270" wrap="square">
                      <a:spAutoFit/>
                    </a:bodyPr>
                    <a:lstStyle/>
                    <a:p>
                      <a:pPr algn="ctr"/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- log</a:t>
                      </a:r>
                      <a:r>
                        <a:rPr lang="en-US" altLang="zh-CN" sz="2600" i="1" spc="-5" baseline="-25000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 FDR</a:t>
                      </a:r>
                      <a:endParaRPr lang="zh-CN" altLang="en-US" sz="2600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D715BED-6D79-4AE9-9850-5BDDE830E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6805675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0.0</a:t>
                      </a:r>
                      <a:endParaRPr lang="zh-CN" altLang="en-US" sz="2400" dirty="0"/>
                    </a:p>
                  </p:txBody>
                </p:sp>
              </p:grp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AF6D98-BBF5-48FE-A79D-E8FFA5E54EEE}"/>
                    </a:ext>
                  </a:extLst>
                </p:cNvPr>
                <p:cNvSpPr txBox="1"/>
                <p:nvPr/>
              </p:nvSpPr>
              <p:spPr>
                <a:xfrm>
                  <a:off x="15511761" y="4811808"/>
                  <a:ext cx="2337506" cy="646331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pPr algn="ctr"/>
                  <a:r>
                    <a:rPr lang="en-US" altLang="zh-CN" sz="3600" spc="-5" dirty="0">
                      <a:solidFill>
                        <a:srgbClr val="E82546"/>
                      </a:solidFill>
                      <a:latin typeface="Bahnschrift Condensed" panose="020B0502040204020203" pitchFamily="34" charset="0"/>
                      <a:cs typeface="Arial"/>
                    </a:rPr>
                    <a:t>FDR &lt; 0.01</a:t>
                  </a:r>
                  <a:endParaRPr lang="zh-CN" altLang="en-US" sz="3600" dirty="0">
                    <a:solidFill>
                      <a:srgbClr val="E82546"/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4FC43-F8E5-4899-BD4C-28337E4B9BBE}"/>
                  </a:ext>
                </a:extLst>
              </p:cNvPr>
              <p:cNvSpPr txBox="1"/>
              <p:nvPr/>
            </p:nvSpPr>
            <p:spPr>
              <a:xfrm>
                <a:off x="1403140" y="7173112"/>
                <a:ext cx="16914054" cy="2974548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rambellii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irregularis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Moniliophthora perniciosa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Erysiphe pulchra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Sphaerulina musiva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Phytophthora capsici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Trichophyton mentagrophytes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kawachii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Pneumocystis murina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Debaryomyces hansenii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Trichoderma atroviride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Pseudocercospora 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Cordyceps sp. RAO−2017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clarus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Pichia kudriavzevii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Paracoccidioides brasiliensis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Albugo candida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Lipomyces starkeyi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Naumovozyma dairenensis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Phytopythium vexans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ochraceoroseus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fioriniae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Coniochaeta ligniaria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Leucoagaricus sp. SymC.cos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salicis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[Candida] arabinofermentans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Baudoinia panamericana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Hyaloscypha variabilis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Schizosaccharomyces pombe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Tuber magnatum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Thielaviopsis punctulata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Edhazardia aedis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Choanephora cucurbitarum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Elsinoe australis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Piromyces sp. E2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Mucor circinelloides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Amorphotheca resinae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Colletotrichum tofieldiae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Sporisorium reilianum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Periconia macrospinosa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Blastomyces gilchristii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Cyberlindnera fabianii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Rhizoctonia solani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Spizellomyces punctatus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eumusae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Blumeria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fijiensis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Aureobasidium namibiae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Calocera cornea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Polytolypa hystricis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Rhizopus delemar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Pythium aphanidermatum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Rozella allomycis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Batrachochytrium salamandrivorans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Rhizoclosmatium globosum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Cercospora zeina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steynii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Pezoloma ericae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Cordyceps fumosorosea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Pneumocystis carinii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Phialocephala subalpina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Moniliophthora roreri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Hanseniaspora valbyensis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Syncephalastrum racemosum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Histoplasma capsulatum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Tuber borchii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Phycomyces blakesleeanus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Saitoella complicata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Saccharomyces cerevisiae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udagawae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Candida maltosa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Rhodotorula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Rutstroemia sp. NJR−2017a WRK4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Tolypocladium paradoxum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861328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5" y="18470936"/>
            <a:ext cx="9067546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211671" y="531114"/>
            <a:ext cx="12847195" cy="3757316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929257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8579219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4254240" y="-149484"/>
            <a:ext cx="960628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Micro-Eukaryotic features selection</a:t>
            </a:r>
          </a:p>
          <a:p>
            <a:pPr algn="ctr"/>
            <a:r>
              <a:rPr lang="en-US" altLang="zh-CN" sz="3500" b="1" dirty="0"/>
              <a:t>(control vs. CRC)</a:t>
            </a:r>
            <a:endParaRPr lang="zh-CN" altLang="en-US" sz="35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016D39-1424-436D-B4CC-9F5C99944B12}"/>
              </a:ext>
            </a:extLst>
          </p:cNvPr>
          <p:cNvGrpSpPr/>
          <p:nvPr/>
        </p:nvGrpSpPr>
        <p:grpSpPr>
          <a:xfrm>
            <a:off x="257108" y="22035603"/>
            <a:ext cx="17925792" cy="4169841"/>
            <a:chOff x="257108" y="22035603"/>
            <a:chExt cx="17925792" cy="416984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29560A-24FD-485F-925B-6E13B5623B44}"/>
                </a:ext>
              </a:extLst>
            </p:cNvPr>
            <p:cNvSpPr txBox="1"/>
            <p:nvPr/>
          </p:nvSpPr>
          <p:spPr>
            <a:xfrm>
              <a:off x="257108" y="22035603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4F66F9B-A21D-41DD-9078-DC0CA78631FE}"/>
                </a:ext>
              </a:extLst>
            </p:cNvPr>
            <p:cNvGrpSpPr/>
            <p:nvPr/>
          </p:nvGrpSpPr>
          <p:grpSpPr>
            <a:xfrm>
              <a:off x="287016" y="22035603"/>
              <a:ext cx="17895884" cy="4169841"/>
              <a:chOff x="287016" y="22035603"/>
              <a:chExt cx="17895884" cy="41698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F737776-4295-4625-A940-AEDEE8448980}"/>
                  </a:ext>
                </a:extLst>
              </p:cNvPr>
              <p:cNvGrpSpPr/>
              <p:nvPr/>
            </p:nvGrpSpPr>
            <p:grpSpPr>
              <a:xfrm>
                <a:off x="287016" y="22088844"/>
                <a:ext cx="17895884" cy="4116600"/>
                <a:chOff x="287016" y="22088844"/>
                <a:chExt cx="17895884" cy="411660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0D3AC9D-53AC-4A58-8F00-B8FA1D7F07CB}"/>
                    </a:ext>
                  </a:extLst>
                </p:cNvPr>
                <p:cNvGrpSpPr/>
                <p:nvPr/>
              </p:nvGrpSpPr>
              <p:grpSpPr>
                <a:xfrm>
                  <a:off x="287016" y="22605444"/>
                  <a:ext cx="17895884" cy="3600000"/>
                  <a:chOff x="287016" y="22124274"/>
                  <a:chExt cx="17895884" cy="36000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043E1FF-680F-4859-8686-30C92EFD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7016" y="22124274"/>
                    <a:ext cx="9373392" cy="3600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716A1D9-38CA-487B-9A1F-D97C6F3D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809508" y="22124274"/>
                    <a:ext cx="9373392" cy="360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4EDD17-F5A1-4E32-8790-3724C5CC68F2}"/>
                    </a:ext>
                  </a:extLst>
                </p:cNvPr>
                <p:cNvSpPr txBox="1"/>
                <p:nvPr/>
              </p:nvSpPr>
              <p:spPr>
                <a:xfrm>
                  <a:off x="3003769" y="22088844"/>
                  <a:ext cx="342581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rgbClr val="C00000"/>
                      </a:solidFill>
                    </a:rPr>
                    <a:t>Aspergillus rambellii</a:t>
                  </a:r>
                  <a:endParaRPr lang="zh-CN" altLang="en-US" sz="30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71EA6F-0691-4BAC-98D2-C03AFB0EA56F}"/>
                  </a:ext>
                </a:extLst>
              </p:cNvPr>
              <p:cNvSpPr txBox="1"/>
              <p:nvPr/>
            </p:nvSpPr>
            <p:spPr>
              <a:xfrm>
                <a:off x="11696140" y="22035603"/>
                <a:ext cx="34112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chemeClr val="accent1">
                        <a:lumMod val="75000"/>
                      </a:schemeClr>
                    </a:solidFill>
                  </a:rPr>
                  <a:t>Aspergillus kawachii</a:t>
                </a:r>
                <a:endParaRPr lang="zh-CN" altLang="en-US" sz="3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6584"/>
              </p:ext>
            </p:extLst>
          </p:nvPr>
        </p:nvGraphicFramePr>
        <p:xfrm>
          <a:off x="1763180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BE528127-AE85-4E14-9171-A38B26488001}"/>
              </a:ext>
            </a:extLst>
          </p:cNvPr>
          <p:cNvGrpSpPr/>
          <p:nvPr/>
        </p:nvGrpSpPr>
        <p:grpSpPr>
          <a:xfrm>
            <a:off x="3771733" y="23801417"/>
            <a:ext cx="11557284" cy="2607133"/>
            <a:chOff x="1403140" y="17240460"/>
            <a:chExt cx="11557284" cy="260713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6499434" y="17456477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1CC84F4-DC56-4ADF-A04C-D8ADBDBABB51}"/>
                </a:ext>
              </a:extLst>
            </p:cNvPr>
            <p:cNvGrpSpPr/>
            <p:nvPr/>
          </p:nvGrpSpPr>
          <p:grpSpPr>
            <a:xfrm>
              <a:off x="1403140" y="17240460"/>
              <a:ext cx="966013" cy="2300852"/>
              <a:chOff x="4501906" y="23901200"/>
              <a:chExt cx="966013" cy="2300852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67F4D72-EC00-4EE5-87EB-64D92E27D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3778949" y="24821117"/>
                <a:ext cx="1899904" cy="453990"/>
              </a:xfrm>
              <a:prstGeom prst="rect">
                <a:avLst/>
              </a:prstGeom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1D7B55-6349-41EC-AA53-98BE51C81A55}"/>
                  </a:ext>
                </a:extLst>
              </p:cNvPr>
              <p:cNvSpPr txBox="1"/>
              <p:nvPr/>
            </p:nvSpPr>
            <p:spPr>
              <a:xfrm rot="16200000">
                <a:off x="4977904" y="2532249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b="1" dirty="0"/>
                  <a:t>0.00</a:t>
                </a:r>
                <a:endParaRPr lang="zh-CN" altLang="en-US" b="1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45C9DF5-D1FC-4A4F-97B0-962267038778}"/>
                  </a:ext>
                </a:extLst>
              </p:cNvPr>
              <p:cNvSpPr txBox="1"/>
              <p:nvPr/>
            </p:nvSpPr>
            <p:spPr>
              <a:xfrm rot="16200000">
                <a:off x="4972435" y="24808108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0.25</a:t>
                </a:r>
                <a:endParaRPr lang="zh-CN" altLang="en-US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9EB9CF7-ED7B-408B-9E08-883F18EEC04F}"/>
                  </a:ext>
                </a:extLst>
              </p:cNvPr>
              <p:cNvSpPr txBox="1"/>
              <p:nvPr/>
            </p:nvSpPr>
            <p:spPr>
              <a:xfrm rot="16200000">
                <a:off x="4984934" y="2430234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0.50</a:t>
                </a:r>
                <a:endParaRPr lang="zh-CN" altLang="en-US" b="1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BF238CA-4871-4B04-A417-D57F0A3F6995}"/>
                  </a:ext>
                </a:extLst>
              </p:cNvPr>
              <p:cNvSpPr txBox="1"/>
              <p:nvPr/>
            </p:nvSpPr>
            <p:spPr>
              <a:xfrm rot="16200000">
                <a:off x="4966220" y="23879880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0.70</a:t>
                </a:r>
                <a:endParaRPr lang="zh-CN" altLang="en-US" b="1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EDA6C8F-C11C-4FD5-8AEE-70FD63A1A943}"/>
                  </a:ext>
                </a:extLst>
              </p:cNvPr>
              <p:cNvSpPr txBox="1"/>
              <p:nvPr/>
            </p:nvSpPr>
            <p:spPr>
              <a:xfrm rot="16200000">
                <a:off x="4942638" y="25683801"/>
                <a:ext cx="461665" cy="57483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-0.20</a:t>
                </a:r>
                <a:endParaRPr lang="zh-CN" altLang="en-US" b="1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3095328" y="17384464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19913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 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24849"/>
              </p:ext>
            </p:extLst>
          </p:nvPr>
        </p:nvGraphicFramePr>
        <p:xfrm>
          <a:off x="3905691" y="1187115"/>
          <a:ext cx="5888264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44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89944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44698"/>
              </p:ext>
            </p:extLst>
          </p:nvPr>
        </p:nvGraphicFramePr>
        <p:xfrm>
          <a:off x="9954363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9C39E-C463-4191-B30B-46DCB0A90979}"/>
              </a:ext>
            </a:extLst>
          </p:cNvPr>
          <p:cNvGrpSpPr/>
          <p:nvPr/>
        </p:nvGrpSpPr>
        <p:grpSpPr>
          <a:xfrm>
            <a:off x="1712924" y="633893"/>
            <a:ext cx="14847900" cy="9509472"/>
            <a:chOff x="1712924" y="633893"/>
            <a:chExt cx="14847900" cy="95094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76586-5049-4DC2-9317-43322DB7E74F}"/>
                </a:ext>
              </a:extLst>
            </p:cNvPr>
            <p:cNvGrpSpPr/>
            <p:nvPr/>
          </p:nvGrpSpPr>
          <p:grpSpPr>
            <a:xfrm>
              <a:off x="3811495" y="633893"/>
              <a:ext cx="12749329" cy="9509472"/>
              <a:chOff x="5449404" y="633893"/>
              <a:chExt cx="12749329" cy="950947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A8E6A4-30B5-49D3-9B49-CBBB6BBC61AD}"/>
                  </a:ext>
                </a:extLst>
              </p:cNvPr>
              <p:cNvSpPr txBox="1"/>
              <p:nvPr/>
            </p:nvSpPr>
            <p:spPr>
              <a:xfrm>
                <a:off x="6787653" y="633893"/>
                <a:ext cx="49295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C00000"/>
                    </a:solidFill>
                    <a:latin typeface="Bahnschrift Condensed" panose="020B0502040204020203" pitchFamily="34" charset="0"/>
                  </a:rPr>
                  <a:t>Eukaryota Interaction in CRC group</a:t>
                </a:r>
                <a:endParaRPr lang="zh-CN" altLang="en-US" sz="3200" dirty="0">
                  <a:solidFill>
                    <a:srgbClr val="C00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9404" y="3702944"/>
                <a:ext cx="6052018" cy="644042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3702944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186" name="Picture 185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ADBFA703-3336-4458-9137-697B4A7091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17" t="16011" r="38493" b="13102"/>
              <a:stretch/>
            </p:blipFill>
            <p:spPr>
              <a:xfrm>
                <a:off x="13086691" y="5313378"/>
                <a:ext cx="5112042" cy="4717559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C194F8-6741-4EDB-9F22-EF7C73F2C9EA}"/>
                </a:ext>
              </a:extLst>
            </p:cNvPr>
            <p:cNvSpPr txBox="1"/>
            <p:nvPr/>
          </p:nvSpPr>
          <p:spPr>
            <a:xfrm>
              <a:off x="1712924" y="710061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854968-0C5C-4227-A5CF-45D4687E9FE7}"/>
              </a:ext>
            </a:extLst>
          </p:cNvPr>
          <p:cNvGrpSpPr/>
          <p:nvPr/>
        </p:nvGrpSpPr>
        <p:grpSpPr>
          <a:xfrm>
            <a:off x="1712924" y="10030646"/>
            <a:ext cx="14623021" cy="6956554"/>
            <a:chOff x="1712924" y="10030646"/>
            <a:chExt cx="14623021" cy="69565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8F15772-590C-4249-96FF-934A369F814A}"/>
                </a:ext>
              </a:extLst>
            </p:cNvPr>
            <p:cNvGrpSpPr/>
            <p:nvPr/>
          </p:nvGrpSpPr>
          <p:grpSpPr>
            <a:xfrm>
              <a:off x="3809405" y="10030937"/>
              <a:ext cx="12526540" cy="6956263"/>
              <a:chOff x="5447314" y="10030937"/>
              <a:chExt cx="12526540" cy="6956263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C940AEA-9494-4AAC-B798-FD071A1F9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0546818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7F14408D-4E91-44E5-8E4C-4A05812D8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47314" y="10546778"/>
                <a:ext cx="6045034" cy="6440422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BB7D73-EE8F-4CA2-B9A3-62855137345B}"/>
                  </a:ext>
                </a:extLst>
              </p:cNvPr>
              <p:cNvSpPr txBox="1"/>
              <p:nvPr/>
            </p:nvSpPr>
            <p:spPr>
              <a:xfrm>
                <a:off x="7243844" y="10030937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193" name="Picture 192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A6847FDD-A0F8-4E2F-B4DE-24BE49FB7C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2" t="9175" r="40699" b="22662"/>
              <a:stretch/>
            </p:blipFill>
            <p:spPr>
              <a:xfrm>
                <a:off x="13635625" y="12395633"/>
                <a:ext cx="4338229" cy="4316988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2EAECCF-575B-41DD-BCBC-B2968C18D62C}"/>
                </a:ext>
              </a:extLst>
            </p:cNvPr>
            <p:cNvSpPr txBox="1"/>
            <p:nvPr/>
          </p:nvSpPr>
          <p:spPr>
            <a:xfrm>
              <a:off x="1712924" y="10030646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0418-97B3-42BD-80B8-71EFEE115ED6}"/>
              </a:ext>
            </a:extLst>
          </p:cNvPr>
          <p:cNvGrpSpPr/>
          <p:nvPr/>
        </p:nvGrpSpPr>
        <p:grpSpPr>
          <a:xfrm>
            <a:off x="1712924" y="16844404"/>
            <a:ext cx="14395945" cy="7248385"/>
            <a:chOff x="1712924" y="16844404"/>
            <a:chExt cx="14395945" cy="72483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0191F3-520C-42B8-9FBE-AE1233F4D686}"/>
                </a:ext>
              </a:extLst>
            </p:cNvPr>
            <p:cNvGrpSpPr/>
            <p:nvPr/>
          </p:nvGrpSpPr>
          <p:grpSpPr>
            <a:xfrm>
              <a:off x="3750277" y="16916412"/>
              <a:ext cx="12358592" cy="7176377"/>
              <a:chOff x="5388186" y="16916412"/>
              <a:chExt cx="12358592" cy="71763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0E26C7-74E7-47EE-9824-B7F684D02C6B}"/>
                  </a:ext>
                </a:extLst>
              </p:cNvPr>
              <p:cNvSpPr txBox="1"/>
              <p:nvPr/>
            </p:nvSpPr>
            <p:spPr>
              <a:xfrm>
                <a:off x="6636604" y="16916412"/>
                <a:ext cx="5617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57868C"/>
                    </a:solidFill>
                    <a:latin typeface="Bahnschrift Condensed" panose="020B0502040204020203" pitchFamily="34" charset="0"/>
                  </a:rPr>
                  <a:t>Eukaryota Interaction in Healthy control</a:t>
                </a:r>
                <a:endParaRPr lang="zh-CN" altLang="en-US" sz="3200" dirty="0">
                  <a:solidFill>
                    <a:srgbClr val="57868C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2348" y="17447505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88186" y="17438120"/>
                <a:ext cx="6098830" cy="6440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090948" y="18692789"/>
                <a:ext cx="4642338" cy="5400000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45B8FCD-50B1-40C7-B3B6-9AC7FB4F0F32}"/>
                </a:ext>
              </a:extLst>
            </p:cNvPr>
            <p:cNvSpPr txBox="1"/>
            <p:nvPr/>
          </p:nvSpPr>
          <p:spPr>
            <a:xfrm>
              <a:off x="1712924" y="16844404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05840"/>
              </p:ext>
            </p:extLst>
          </p:nvPr>
        </p:nvGraphicFramePr>
        <p:xfrm>
          <a:off x="1359465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065524"/>
              </p:ext>
            </p:extLst>
          </p:nvPr>
        </p:nvGraphicFramePr>
        <p:xfrm>
          <a:off x="1367136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96574"/>
              </p:ext>
            </p:extLst>
          </p:nvPr>
        </p:nvGraphicFramePr>
        <p:xfrm>
          <a:off x="1385411" y="17497181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66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CFAF481-EEFB-417F-A15E-8577B7C0456C}"/>
              </a:ext>
            </a:extLst>
          </p:cNvPr>
          <p:cNvGrpSpPr/>
          <p:nvPr/>
        </p:nvGrpSpPr>
        <p:grpSpPr>
          <a:xfrm>
            <a:off x="416780" y="8888428"/>
            <a:ext cx="6754645" cy="5616624"/>
            <a:chOff x="416780" y="8888428"/>
            <a:chExt cx="6754645" cy="561662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D376210-2902-4FD3-BAB3-EA8A52CCE69E}"/>
                </a:ext>
              </a:extLst>
            </p:cNvPr>
            <p:cNvGrpSpPr/>
            <p:nvPr/>
          </p:nvGrpSpPr>
          <p:grpSpPr>
            <a:xfrm>
              <a:off x="1582965" y="8888428"/>
              <a:ext cx="5588460" cy="5616624"/>
              <a:chOff x="1395300" y="7843860"/>
              <a:chExt cx="5588460" cy="561662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1709BB0-9018-4B6E-9B01-0B70F12F24B1}"/>
                  </a:ext>
                </a:extLst>
              </p:cNvPr>
              <p:cNvGrpSpPr/>
              <p:nvPr/>
            </p:nvGrpSpPr>
            <p:grpSpPr>
              <a:xfrm>
                <a:off x="1395300" y="8950525"/>
                <a:ext cx="5478619" cy="4509959"/>
                <a:chOff x="1395300" y="7078318"/>
                <a:chExt cx="5478619" cy="450995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F5DD89C0-2BB3-4405-9E87-4C0EAB1C862C}"/>
                    </a:ext>
                  </a:extLst>
                </p:cNvPr>
                <p:cNvGrpSpPr/>
                <p:nvPr/>
              </p:nvGrpSpPr>
              <p:grpSpPr>
                <a:xfrm>
                  <a:off x="1961549" y="7447360"/>
                  <a:ext cx="4339064" cy="3657986"/>
                  <a:chOff x="1888612" y="6978585"/>
                  <a:chExt cx="4339064" cy="365798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D26D2D-C802-4CDA-843C-8C80A9AC7912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284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555B6B5-6825-4E9C-BD33-1029363934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07378" y="7258048"/>
                    <a:ext cx="9412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&gt;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FBF72BEB-5459-4158-8C9D-4E247AC6F061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202" y="6978585"/>
                    <a:ext cx="93647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40511645-5D43-4F37-955A-FCC8C92D0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7699388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chemeClr val="accent6"/>
                        </a:solidFill>
                        <a:effectLst/>
                        <a:latin typeface="-apple-system"/>
                      </a:rPr>
                      <a:t> &gt;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F7F57A92-921A-460F-9D21-E9909B47DD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65611" y="8743504"/>
                    <a:ext cx="461665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n-US" altLang="zh-CN" b="1" i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DFA0E00-A5D0-4B1D-88FA-52A615140C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8612" y="9787621"/>
                    <a:ext cx="738664" cy="848950"/>
                  </a:xfrm>
                  <a:prstGeom prst="rect">
                    <a:avLst/>
                  </a:prstGeom>
                  <a:noFill/>
                </p:spPr>
                <p:txBody>
                  <a:bodyPr vert="vert270" wrap="none" rtlCol="0">
                    <a:spAutoFit/>
                  </a:bodyPr>
                  <a:lstStyle/>
                  <a:p>
                    <a:pPr algn="ctr"/>
                    <a:r>
                      <a:rPr lang="el-GR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ρ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-apple-system"/>
                      </a:rPr>
                      <a:t> &lt; 0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-apple-system"/>
                      </a:rPr>
                      <a:t>p &lt; 0.05</a:t>
                    </a:r>
                    <a:endPara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endParaRP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EF23B7D-16B3-46A9-92C6-14671CFFC4F4}"/>
                    </a:ext>
                  </a:extLst>
                </p:cNvPr>
                <p:cNvSpPr txBox="1"/>
                <p:nvPr/>
              </p:nvSpPr>
              <p:spPr>
                <a:xfrm>
                  <a:off x="2177184" y="7078318"/>
                  <a:ext cx="46967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control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6F4EB3B-23FB-4979-B69F-FB6FB1B86F3E}"/>
                    </a:ext>
                  </a:extLst>
                </p:cNvPr>
                <p:cNvSpPr txBox="1"/>
                <p:nvPr/>
              </p:nvSpPr>
              <p:spPr>
                <a:xfrm>
                  <a:off x="1395300" y="7412262"/>
                  <a:ext cx="569387" cy="4176015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sz="2500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Feature Pair Correlation in CRC</a:t>
                  </a:r>
                  <a:endParaRPr lang="zh-CN" altLang="en-US" sz="25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3D350C8-7613-41A3-8B19-4E5F929283FC}"/>
                  </a:ext>
                </a:extLst>
              </p:cNvPr>
              <p:cNvSpPr txBox="1"/>
              <p:nvPr/>
            </p:nvSpPr>
            <p:spPr>
              <a:xfrm>
                <a:off x="2135052" y="7843860"/>
                <a:ext cx="484870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Definition of differential correlation classes</a:t>
                </a: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2C033F4-395F-4578-BF7C-EC99D9E3C132}"/>
                </a:ext>
              </a:extLst>
            </p:cNvPr>
            <p:cNvSpPr txBox="1"/>
            <p:nvPr/>
          </p:nvSpPr>
          <p:spPr>
            <a:xfrm>
              <a:off x="416780" y="9417114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d</a:t>
            </a:r>
            <a:endParaRPr lang="zh-CN" altLang="en-US" sz="2500" b="1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AFC3365-FBE5-44B7-9F43-69018054683F}"/>
              </a:ext>
            </a:extLst>
          </p:cNvPr>
          <p:cNvGrpSpPr/>
          <p:nvPr/>
        </p:nvGrpSpPr>
        <p:grpSpPr>
          <a:xfrm>
            <a:off x="2093232" y="14909308"/>
            <a:ext cx="15039185" cy="9661495"/>
            <a:chOff x="2512885" y="14886787"/>
            <a:chExt cx="15039185" cy="9661495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261EA98E-A3C3-4EAE-B70A-95DC28623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77" r="13427"/>
            <a:stretch/>
          </p:blipFill>
          <p:spPr>
            <a:xfrm>
              <a:off x="2512885" y="15160334"/>
              <a:ext cx="15039185" cy="9387948"/>
            </a:xfrm>
            <a:prstGeom prst="rect">
              <a:avLst/>
            </a:prstGeom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AD725A2-3B33-416A-B8C4-8FE36D739A90}"/>
                </a:ext>
              </a:extLst>
            </p:cNvPr>
            <p:cNvSpPr txBox="1"/>
            <p:nvPr/>
          </p:nvSpPr>
          <p:spPr>
            <a:xfrm>
              <a:off x="6539630" y="14886787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Network for the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in control and CRC comparison</a:t>
              </a:r>
              <a:endParaRPr lang="zh-CN" altLang="en-US" dirty="0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29FF581-C1EC-4DA5-BF34-6589FF0270A3}"/>
              </a:ext>
            </a:extLst>
          </p:cNvPr>
          <p:cNvGrpSpPr/>
          <p:nvPr/>
        </p:nvGrpSpPr>
        <p:grpSpPr>
          <a:xfrm>
            <a:off x="416780" y="487935"/>
            <a:ext cx="16715638" cy="8022863"/>
            <a:chOff x="416780" y="487935"/>
            <a:chExt cx="16715638" cy="8022863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FE37C0F-4BFD-4D40-B43D-7A0210F8178A}"/>
                </a:ext>
              </a:extLst>
            </p:cNvPr>
            <p:cNvSpPr txBox="1"/>
            <p:nvPr/>
          </p:nvSpPr>
          <p:spPr>
            <a:xfrm>
              <a:off x="416780" y="710061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1703E78C-8389-40BB-B03C-41B46120D7C1}"/>
                </a:ext>
              </a:extLst>
            </p:cNvPr>
            <p:cNvGrpSpPr/>
            <p:nvPr/>
          </p:nvGrpSpPr>
          <p:grpSpPr>
            <a:xfrm>
              <a:off x="804331" y="487935"/>
              <a:ext cx="15936513" cy="8022863"/>
              <a:chOff x="804331" y="487935"/>
              <a:chExt cx="15936513" cy="8022863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952405" y="48793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Plot with 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in various kingdom features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（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control vs  CRC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）</a:t>
                </a:r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E3156EB5-44CD-418F-856B-03177F4326B8}"/>
                  </a:ext>
                </a:extLst>
              </p:cNvPr>
              <p:cNvGrpSpPr/>
              <p:nvPr/>
            </p:nvGrpSpPr>
            <p:grpSpPr>
              <a:xfrm>
                <a:off x="804331" y="1699106"/>
                <a:ext cx="15936513" cy="6811692"/>
                <a:chOff x="804331" y="1699106"/>
                <a:chExt cx="15936513" cy="6811692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A9332DA8-2889-44FF-95C6-0251BF00DAFD}"/>
                    </a:ext>
                  </a:extLst>
                </p:cNvPr>
                <p:cNvGrpSpPr/>
                <p:nvPr/>
              </p:nvGrpSpPr>
              <p:grpSpPr>
                <a:xfrm>
                  <a:off x="12285621" y="6246291"/>
                  <a:ext cx="4411377" cy="2245185"/>
                  <a:chOff x="12285621" y="6246291"/>
                  <a:chExt cx="4411377" cy="2245185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099A818-45D4-405F-921D-E7F9D751FD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8112" t="5404" b="10354"/>
                  <a:stretch/>
                </p:blipFill>
                <p:spPr>
                  <a:xfrm>
                    <a:off x="12665623" y="6246291"/>
                    <a:ext cx="4031375" cy="2046059"/>
                  </a:xfrm>
                  <a:prstGeom prst="rect">
                    <a:avLst/>
                  </a:prstGeom>
                </p:spPr>
              </p:pic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FE0CDF09-B6A7-445D-B7E5-B2332203B614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440" y="8189737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77D5A064-C975-46B3-B056-A786B673AE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8" name="TextBox 257">
                      <a:extLst>
                        <a:ext uri="{FF2B5EF4-FFF2-40B4-BE49-F238E27FC236}">
                          <a16:creationId xmlns:a16="http://schemas.microsoft.com/office/drawing/2014/main" id="{101B9AAD-122D-459F-B12E-F85C152E0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E4155771-BA46-494C-98B7-45D193843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158059B3-FD44-434F-BCAD-D0B5D8131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A1DADD0F-CFB5-4CE0-A0A0-B2C3BB82B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92B746BF-ED65-4A87-A3CE-B4C37A6953A1}"/>
                      </a:ext>
                    </a:extLst>
                  </p:cNvPr>
                  <p:cNvGrpSpPr/>
                  <p:nvPr/>
                </p:nvGrpSpPr>
                <p:grpSpPr>
                  <a:xfrm>
                    <a:off x="12285621" y="6351868"/>
                    <a:ext cx="457176" cy="1902954"/>
                    <a:chOff x="12285596" y="1909037"/>
                    <a:chExt cx="457176" cy="2026888"/>
                  </a:xfrm>
                </p:grpSpPr>
                <p:sp>
                  <p:nvSpPr>
                    <p:cNvPr id="263" name="TextBox 262">
                      <a:extLst>
                        <a:ext uri="{FF2B5EF4-FFF2-40B4-BE49-F238E27FC236}">
                          <a16:creationId xmlns:a16="http://schemas.microsoft.com/office/drawing/2014/main" id="{43C08E22-2B87-4845-BC0D-090CE684B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34825847-2C07-4AEA-858F-5DFEF51AB1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7" y="3080928"/>
                      <a:ext cx="455574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1106A4D0-4848-44B6-A500-0A82E8E5F8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023" y="2505695"/>
                      <a:ext cx="428322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6F51F58F-EB4E-4CC6-B85A-BE7EF07758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00824" y="1909037"/>
                      <a:ext cx="426720" cy="3442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0.15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6FFFE238-DE3A-44F6-99B2-46A34D294F71}"/>
                    </a:ext>
                  </a:extLst>
                </p:cNvPr>
                <p:cNvGrpSpPr/>
                <p:nvPr/>
              </p:nvGrpSpPr>
              <p:grpSpPr>
                <a:xfrm>
                  <a:off x="12283993" y="3883810"/>
                  <a:ext cx="4432930" cy="2411422"/>
                  <a:chOff x="12283993" y="3883810"/>
                  <a:chExt cx="4432930" cy="2411422"/>
                </a:xfrm>
              </p:grpSpPr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09C1FE47-F506-436E-BE79-4094D633D5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33745" r="33806" b="10259"/>
                  <a:stretch/>
                </p:blipFill>
                <p:spPr>
                  <a:xfrm>
                    <a:off x="12614633" y="3883810"/>
                    <a:ext cx="4102290" cy="2179640"/>
                  </a:xfrm>
                  <a:prstGeom prst="rect">
                    <a:avLst/>
                  </a:prstGeom>
                </p:spPr>
              </p:pic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0E0F11AC-B379-4746-BF8D-C32C9329F610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5993493"/>
                    <a:ext cx="3546197" cy="301739"/>
                    <a:chOff x="13256759" y="3913645"/>
                    <a:chExt cx="3546197" cy="301739"/>
                  </a:xfrm>
                </p:grpSpPr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6A81CB7D-7F80-442F-B3C6-A35DEF037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61196" y="3913646"/>
                      <a:ext cx="341760" cy="301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774BEC42-789B-4DFE-9C4F-F66FC684DD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05112" y="3913645"/>
                      <a:ext cx="341760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07A74F5D-745F-40DA-9C7B-E200840B6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77020" y="3913645"/>
                      <a:ext cx="31611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CADF744D-489E-40B1-A39F-7B207663A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08148" y="3913645"/>
                      <a:ext cx="26481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8B991A77-BCFA-4D3A-99E3-40436B9323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56759" y="3913645"/>
                      <a:ext cx="38504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14FC236C-9D4C-46AA-8310-65D9B2C2FF10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4119620"/>
                    <a:ext cx="460382" cy="1923585"/>
                    <a:chOff x="12283993" y="1887062"/>
                    <a:chExt cx="460382" cy="2048863"/>
                  </a:xfrm>
                </p:grpSpPr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CAD85AE5-6E5C-41F9-A864-32D73732F5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634186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2" name="TextBox 251">
                      <a:extLst>
                        <a:ext uri="{FF2B5EF4-FFF2-40B4-BE49-F238E27FC236}">
                          <a16:creationId xmlns:a16="http://schemas.microsoft.com/office/drawing/2014/main" id="{57C0BC74-0CAA-46D5-835F-6E9F18729E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212348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3" name="TextBox 252">
                      <a:extLst>
                        <a:ext uri="{FF2B5EF4-FFF2-40B4-BE49-F238E27FC236}">
                          <a16:creationId xmlns:a16="http://schemas.microsoft.com/office/drawing/2014/main" id="{B97C12BA-CE3B-4F92-95DE-7DF6686AC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90511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4" name="TextBox 253">
                      <a:extLst>
                        <a:ext uri="{FF2B5EF4-FFF2-40B4-BE49-F238E27FC236}">
                          <a16:creationId xmlns:a16="http://schemas.microsoft.com/office/drawing/2014/main" id="{F7E264EC-42E5-4945-9662-BA0BE448DA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330325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9247E2CF-9169-46A6-A04E-C962879AFF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87062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7F74DBCA-2B88-4655-AC6E-71CD96412C7B}"/>
                    </a:ext>
                  </a:extLst>
                </p:cNvPr>
                <p:cNvGrpSpPr/>
                <p:nvPr/>
              </p:nvGrpSpPr>
              <p:grpSpPr>
                <a:xfrm>
                  <a:off x="12283993" y="1699106"/>
                  <a:ext cx="4456851" cy="2363878"/>
                  <a:chOff x="12283993" y="1699106"/>
                  <a:chExt cx="4456851" cy="2363878"/>
                </a:xfrm>
              </p:grpSpPr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5023B7A7-F7E9-4CCB-BF58-A74E56707B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r="67997" b="10999"/>
                  <a:stretch/>
                </p:blipFill>
                <p:spPr>
                  <a:xfrm>
                    <a:off x="12694870" y="1699106"/>
                    <a:ext cx="4045974" cy="2161656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13104359" y="3761245"/>
                    <a:ext cx="3546197" cy="301739"/>
                    <a:chOff x="2928578" y="20792029"/>
                    <a:chExt cx="15630025" cy="323165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052280" y="20792030"/>
                      <a:ext cx="1506323" cy="32316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19806" y="20792029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9952" y="20792029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81114" y="20792029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92029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5C0430CA-19F9-450E-9EA8-4FAF03D732FA}"/>
                      </a:ext>
                    </a:extLst>
                  </p:cNvPr>
                  <p:cNvGrpSpPr/>
                  <p:nvPr/>
                </p:nvGrpSpPr>
                <p:grpSpPr>
                  <a:xfrm>
                    <a:off x="12283993" y="1866740"/>
                    <a:ext cx="460382" cy="2016236"/>
                    <a:chOff x="12283993" y="1866740"/>
                    <a:chExt cx="460382" cy="2016236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5596" y="3581237"/>
                      <a:ext cx="457176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7198" y="3149187"/>
                      <a:ext cx="453971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3993" y="2717138"/>
                      <a:ext cx="460382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8801" y="2285082"/>
                      <a:ext cx="450764" cy="3017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41" name="TextBox 240">
                      <a:extLst>
                        <a:ext uri="{FF2B5EF4-FFF2-40B4-BE49-F238E27FC236}">
                          <a16:creationId xmlns:a16="http://schemas.microsoft.com/office/drawing/2014/main" id="{0F3F2C88-19FB-4F91-B06F-21F0DA0A99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86396" y="1866740"/>
                      <a:ext cx="455574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0.08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A1EA7E8-E694-494E-BBEC-1AD12755DDE3}"/>
                    </a:ext>
                  </a:extLst>
                </p:cNvPr>
                <p:cNvGrpSpPr/>
                <p:nvPr/>
              </p:nvGrpSpPr>
              <p:grpSpPr>
                <a:xfrm>
                  <a:off x="804331" y="1830736"/>
                  <a:ext cx="11436013" cy="6680062"/>
                  <a:chOff x="804331" y="1830736"/>
                  <a:chExt cx="11436013" cy="6680062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F3FC373D-517D-47B6-875D-B8F7CA387C83}"/>
                      </a:ext>
                    </a:extLst>
                  </p:cNvPr>
                  <p:cNvGrpSpPr/>
                  <p:nvPr/>
                </p:nvGrpSpPr>
                <p:grpSpPr>
                  <a:xfrm>
                    <a:off x="804331" y="1830736"/>
                    <a:ext cx="10787941" cy="6680062"/>
                    <a:chOff x="616666" y="1001736"/>
                    <a:chExt cx="10787941" cy="6680062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28E71D8-F663-4855-85B9-173DAD0F8E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666" y="1001736"/>
                      <a:ext cx="10787941" cy="6680062"/>
                      <a:chOff x="179004" y="17790803"/>
                      <a:chExt cx="16358272" cy="6680062"/>
                    </a:xfrm>
                  </p:grpSpPr>
                  <p:sp>
                    <p:nvSpPr>
                      <p:cNvPr id="50" name="TextBox 49">
                        <a:extLst>
                          <a:ext uri="{FF2B5EF4-FFF2-40B4-BE49-F238E27FC236}">
                            <a16:creationId xmlns:a16="http://schemas.microsoft.com/office/drawing/2014/main" id="{74E78E02-2A57-431D-8040-98707B505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02542" y="24009200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FDF395EB-3ADA-47CC-9334-EAA12D2AFD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34033" y="24009199"/>
                        <a:ext cx="43473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C61F1F2A-F878-4BD8-83C3-278F1238D7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08041" y="24009199"/>
                        <a:ext cx="39626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31AE2235-D6CD-480A-A53C-78F15F1072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0250" y="24009198"/>
                        <a:ext cx="31290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CDE7DDD4-3BF3-48E3-947B-F9D92D7DA3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19056" y="24009198"/>
                        <a:ext cx="50687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DE20076-27F0-4304-8964-65ED5B37DE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004" y="23475527"/>
                        <a:ext cx="49244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0.0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7CE4168E-E4FA-433B-87AF-565750C60C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1446" y="21577610"/>
                        <a:ext cx="447559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0.1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4C04D535-E724-4425-9097-FF5C7DA228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1409" y="19699015"/>
                        <a:ext cx="48763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0.2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F356B76A-ACDD-4D73-9F8B-8FA86E947DD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210" y="17790803"/>
                        <a:ext cx="48603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2400" b="1" dirty="0">
                            <a:latin typeface="Bahnschrift Condensed" panose="020B0502040204020203" pitchFamily="34" charset="0"/>
                          </a:rPr>
                          <a:t>0.3</a:t>
                        </a:r>
                        <a:endParaRPr lang="zh-CN" altLang="en-US" sz="2400" b="1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  <p:pic>
                  <p:nvPicPr>
                    <p:cNvPr id="5" name="Picture 4" descr="Shape&#10;&#10;Description automatically generated">
                      <a:extLst>
                        <a:ext uri="{FF2B5EF4-FFF2-40B4-BE49-F238E27FC236}">
                          <a16:creationId xmlns:a16="http://schemas.microsoft.com/office/drawing/2014/main" id="{5902D12C-05E5-435B-AC03-EA393714BA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168883" y="1263628"/>
                      <a:ext cx="2412269" cy="1852902"/>
                    </a:xfrm>
                    <a:prstGeom prst="rect">
                      <a:avLst/>
                    </a:prstGeom>
                    <a:ln w="9525" cap="sq">
                      <a:solidFill>
                        <a:schemeClr val="accent3">
                          <a:lumMod val="75000"/>
                        </a:schemeClr>
                      </a:solidFill>
                      <a:miter lim="800000"/>
                    </a:ln>
                    <a:effectLst>
                      <a:outerShdw blurRad="57150" dist="508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</p:pic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C9088176-6298-4CE0-A82C-AC659BB4DD40}"/>
                      </a:ext>
                    </a:extLst>
                  </p:cNvPr>
                  <p:cNvGrpSpPr/>
                  <p:nvPr/>
                </p:nvGrpSpPr>
                <p:grpSpPr>
                  <a:xfrm>
                    <a:off x="1141207" y="1997530"/>
                    <a:ext cx="11099137" cy="6168688"/>
                    <a:chOff x="1141207" y="1997530"/>
                    <a:chExt cx="11099137" cy="6168688"/>
                  </a:xfrm>
                </p:grpSpPr>
                <p:pic>
                  <p:nvPicPr>
                    <p:cNvPr id="223" name="Picture 222" descr="Background pattern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F0088427-4AA4-44C2-823A-CE223B81FC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065475" y="2114556"/>
                      <a:ext cx="1681601" cy="172222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42E49540-010D-40F3-91BE-544B9784C6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183723"/>
                      <a:ext cx="120417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Bac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A988CCB-9A79-47F1-A2B6-82DAFFD499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2745880"/>
                      <a:ext cx="11945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Euk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D3FD514D-7665-401E-BCE7-F383CE18B3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3233" y="3337402"/>
                      <a:ext cx="11993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Bac &amp; Euk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A1FB26C9-1E62-493E-B070-36EA06D18C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141207" y="1997530"/>
                      <a:ext cx="11099137" cy="616868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C06B77-E876-486F-8317-21CB4D2700D8}"/>
                </a:ext>
              </a:extLst>
            </p:cNvPr>
            <p:cNvSpPr txBox="1"/>
            <p:nvPr/>
          </p:nvSpPr>
          <p:spPr>
            <a:xfrm>
              <a:off x="9664813" y="1569927"/>
              <a:ext cx="74676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2000" b="1" dirty="0">
                  <a:solidFill>
                    <a:srgbClr val="4F4F4F"/>
                  </a:solidFill>
                  <a:latin typeface="-apple-system"/>
                </a:rPr>
                <a:t>represents the relative strength of differential correlation</a:t>
              </a:r>
              <a:endParaRPr lang="zh-CN" altLang="en-US" sz="2000" dirty="0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072CE7A-1174-4DE4-8848-715CA375B8C6}"/>
              </a:ext>
            </a:extLst>
          </p:cNvPr>
          <p:cNvGrpSpPr/>
          <p:nvPr/>
        </p:nvGrpSpPr>
        <p:grpSpPr>
          <a:xfrm>
            <a:off x="7979071" y="8924432"/>
            <a:ext cx="8737852" cy="5940672"/>
            <a:chOff x="7979071" y="8924432"/>
            <a:chExt cx="8737852" cy="5940672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C9193E7-D81A-4242-93ED-252940A89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09" t="927"/>
            <a:stretch/>
          </p:blipFill>
          <p:spPr>
            <a:xfrm>
              <a:off x="8929645" y="10312967"/>
              <a:ext cx="7787278" cy="4036099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C1F6224-84CA-46CF-B1E0-57586B7EBD23}"/>
                </a:ext>
              </a:extLst>
            </p:cNvPr>
            <p:cNvGrpSpPr/>
            <p:nvPr/>
          </p:nvGrpSpPr>
          <p:grpSpPr>
            <a:xfrm>
              <a:off x="9137640" y="11659822"/>
              <a:ext cx="978468" cy="1476167"/>
              <a:chOff x="1901737" y="8579162"/>
              <a:chExt cx="2131802" cy="1162853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E8DFE0-18F4-4BD4-B4B7-A2DC14FEF070}"/>
                  </a:ext>
                </a:extLst>
              </p:cNvPr>
              <p:cNvSpPr txBox="1"/>
              <p:nvPr/>
            </p:nvSpPr>
            <p:spPr>
              <a:xfrm>
                <a:off x="1901737" y="8579162"/>
                <a:ext cx="85286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BCAA4D-3E50-44C9-A931-A67ABD3FDB56}"/>
                  </a:ext>
                </a:extLst>
              </p:cNvPr>
              <p:cNvSpPr txBox="1"/>
              <p:nvPr/>
            </p:nvSpPr>
            <p:spPr>
              <a:xfrm>
                <a:off x="2547856" y="9151438"/>
                <a:ext cx="84937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13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987BC1-12A2-464E-B130-81C4485573E0}"/>
                  </a:ext>
                </a:extLst>
              </p:cNvPr>
              <p:cNvSpPr txBox="1"/>
              <p:nvPr/>
            </p:nvSpPr>
            <p:spPr>
              <a:xfrm>
                <a:off x="3170195" y="9378338"/>
                <a:ext cx="8633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13EF785-4BCA-4B86-A11D-09E452922598}"/>
                </a:ext>
              </a:extLst>
            </p:cNvPr>
            <p:cNvGrpSpPr/>
            <p:nvPr/>
          </p:nvGrpSpPr>
          <p:grpSpPr>
            <a:xfrm>
              <a:off x="8559715" y="11005512"/>
              <a:ext cx="436338" cy="3138592"/>
              <a:chOff x="195878" y="7872975"/>
              <a:chExt cx="950654" cy="3397963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99CD70-89DD-4067-9508-1D6CDB11D275}"/>
                  </a:ext>
                </a:extLst>
              </p:cNvPr>
              <p:cNvSpPr txBox="1"/>
              <p:nvPr/>
            </p:nvSpPr>
            <p:spPr>
              <a:xfrm>
                <a:off x="504460" y="10809274"/>
                <a:ext cx="312904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E503575-B04D-4E12-AEF6-E7F006EB5233}"/>
                  </a:ext>
                </a:extLst>
              </p:cNvPr>
              <p:cNvSpPr txBox="1"/>
              <p:nvPr/>
            </p:nvSpPr>
            <p:spPr>
              <a:xfrm>
                <a:off x="228345" y="9860927"/>
                <a:ext cx="863342" cy="363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9AB8B1-EA9F-42C5-8737-5669A4556485}"/>
                  </a:ext>
                </a:extLst>
              </p:cNvPr>
              <p:cNvSpPr txBox="1"/>
              <p:nvPr/>
            </p:nvSpPr>
            <p:spPr>
              <a:xfrm>
                <a:off x="195878" y="8860324"/>
                <a:ext cx="950654" cy="363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354DA95-DF55-450D-BF08-662D3E030FA5}"/>
                  </a:ext>
                </a:extLst>
              </p:cNvPr>
              <p:cNvSpPr txBox="1"/>
              <p:nvPr/>
            </p:nvSpPr>
            <p:spPr>
              <a:xfrm>
                <a:off x="199370" y="7872975"/>
                <a:ext cx="947162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30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328388" y="8924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Counts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classes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with various features</a:t>
              </a:r>
              <a:endParaRPr lang="zh-CN" alt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AF6A3EC-258E-4F00-B2CB-2F7EA4CB1E63}"/>
                </a:ext>
              </a:extLst>
            </p:cNvPr>
            <p:cNvSpPr txBox="1"/>
            <p:nvPr/>
          </p:nvSpPr>
          <p:spPr>
            <a:xfrm>
              <a:off x="7979071" y="9419597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64386729-D742-4AB4-B8FB-700F3DE9CB37}"/>
                </a:ext>
              </a:extLst>
            </p:cNvPr>
            <p:cNvGrpSpPr/>
            <p:nvPr/>
          </p:nvGrpSpPr>
          <p:grpSpPr>
            <a:xfrm>
              <a:off x="10203990" y="10111648"/>
              <a:ext cx="993695" cy="2384886"/>
              <a:chOff x="1908722" y="6999544"/>
              <a:chExt cx="2164978" cy="1878694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CCC9CA5F-B70E-4364-8870-414AF64BB375}"/>
                  </a:ext>
                </a:extLst>
              </p:cNvPr>
              <p:cNvSpPr txBox="1"/>
              <p:nvPr/>
            </p:nvSpPr>
            <p:spPr>
              <a:xfrm>
                <a:off x="1908722" y="8514561"/>
                <a:ext cx="83889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17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E0A016B1-9846-4358-98E1-258F7C14005A}"/>
                  </a:ext>
                </a:extLst>
              </p:cNvPr>
              <p:cNvSpPr txBox="1"/>
              <p:nvPr/>
            </p:nvSpPr>
            <p:spPr>
              <a:xfrm>
                <a:off x="2546109" y="8219123"/>
                <a:ext cx="85286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94A302D-66FE-483C-B7EA-444CDF702EC7}"/>
                  </a:ext>
                </a:extLst>
              </p:cNvPr>
              <p:cNvSpPr txBox="1"/>
              <p:nvPr/>
            </p:nvSpPr>
            <p:spPr>
              <a:xfrm>
                <a:off x="3130031" y="6999544"/>
                <a:ext cx="943669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38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5D90F10-8AAB-460B-B525-36CB870D591F}"/>
                </a:ext>
              </a:extLst>
            </p:cNvPr>
            <p:cNvGrpSpPr/>
            <p:nvPr/>
          </p:nvGrpSpPr>
          <p:grpSpPr>
            <a:xfrm>
              <a:off x="11323530" y="11371787"/>
              <a:ext cx="913826" cy="1844825"/>
              <a:chOff x="1997781" y="7424976"/>
              <a:chExt cx="1990967" cy="1453262"/>
            </a:xfrm>
          </p:grpSpPr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B33C5D83-B978-4A3F-996A-E3BA447DE8BC}"/>
                  </a:ext>
                </a:extLst>
              </p:cNvPr>
              <p:cNvSpPr txBox="1"/>
              <p:nvPr/>
            </p:nvSpPr>
            <p:spPr>
              <a:xfrm>
                <a:off x="1997781" y="8514561"/>
                <a:ext cx="660778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9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91ECDF1-48E8-4480-861A-0045C68CBDBA}"/>
                  </a:ext>
                </a:extLst>
              </p:cNvPr>
              <p:cNvSpPr txBox="1"/>
              <p:nvPr/>
            </p:nvSpPr>
            <p:spPr>
              <a:xfrm>
                <a:off x="2491977" y="7424976"/>
                <a:ext cx="96113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24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7C5B50D9-25CF-4C08-8272-656B8612C6C0}"/>
                  </a:ext>
                </a:extLst>
              </p:cNvPr>
              <p:cNvSpPr txBox="1"/>
              <p:nvPr/>
            </p:nvSpPr>
            <p:spPr>
              <a:xfrm>
                <a:off x="3132391" y="8077313"/>
                <a:ext cx="85635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15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01583AF-B228-46C5-81E0-F60A102622BA}"/>
                </a:ext>
              </a:extLst>
            </p:cNvPr>
            <p:cNvGrpSpPr/>
            <p:nvPr/>
          </p:nvGrpSpPr>
          <p:grpSpPr>
            <a:xfrm>
              <a:off x="12389586" y="13502394"/>
              <a:ext cx="856118" cy="542292"/>
              <a:chOff x="1987304" y="8451046"/>
              <a:chExt cx="1865238" cy="427192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554D95E-3E41-40F4-B85D-450DD0885DC3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B589EE94-55E1-471B-8626-E248DBA1D2B8}"/>
                  </a:ext>
                </a:extLst>
              </p:cNvPr>
              <p:cNvSpPr txBox="1"/>
              <p:nvPr/>
            </p:nvSpPr>
            <p:spPr>
              <a:xfrm>
                <a:off x="2603458" y="845106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43E8F2A1-1968-4299-BD43-B98599374CCA}"/>
                  </a:ext>
                </a:extLst>
              </p:cNvPr>
              <p:cNvSpPr txBox="1"/>
              <p:nvPr/>
            </p:nvSpPr>
            <p:spPr>
              <a:xfrm>
                <a:off x="3268598" y="845104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72408618-3FDA-4B16-AE5B-5A8FB6404335}"/>
                </a:ext>
              </a:extLst>
            </p:cNvPr>
            <p:cNvGrpSpPr/>
            <p:nvPr/>
          </p:nvGrpSpPr>
          <p:grpSpPr>
            <a:xfrm>
              <a:off x="13472458" y="13424030"/>
              <a:ext cx="876184" cy="611861"/>
              <a:chOff x="1987304" y="8396243"/>
              <a:chExt cx="1908956" cy="481995"/>
            </a:xfrm>
          </p:grpSpPr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8C18AF77-307B-42F1-8DE5-111E0DB563EE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9C35EB28-893E-429A-8E70-4BFCDA36EDAB}"/>
                  </a:ext>
                </a:extLst>
              </p:cNvPr>
              <p:cNvSpPr txBox="1"/>
              <p:nvPr/>
            </p:nvSpPr>
            <p:spPr>
              <a:xfrm>
                <a:off x="2603458" y="8451066"/>
                <a:ext cx="583944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C6CAC05B-6E4D-49E0-87FA-F86DF12875C7}"/>
                  </a:ext>
                </a:extLst>
              </p:cNvPr>
              <p:cNvSpPr txBox="1"/>
              <p:nvPr/>
            </p:nvSpPr>
            <p:spPr>
              <a:xfrm>
                <a:off x="3225002" y="8396243"/>
                <a:ext cx="671258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D0AC4B5-761F-40A0-9D66-759052C201C2}"/>
                </a:ext>
              </a:extLst>
            </p:cNvPr>
            <p:cNvGrpSpPr/>
            <p:nvPr/>
          </p:nvGrpSpPr>
          <p:grpSpPr>
            <a:xfrm>
              <a:off x="14528924" y="13027977"/>
              <a:ext cx="878589" cy="1008130"/>
              <a:chOff x="1987304" y="8084082"/>
              <a:chExt cx="1914195" cy="794156"/>
            </a:xfrm>
          </p:grpSpPr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7367805D-1E7B-4BC1-B7C2-3909620886BF}"/>
                  </a:ext>
                </a:extLst>
              </p:cNvPr>
              <p:cNvSpPr txBox="1"/>
              <p:nvPr/>
            </p:nvSpPr>
            <p:spPr>
              <a:xfrm>
                <a:off x="1987304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DD5BC314-A458-4252-ACDB-EEEEB1087644}"/>
                  </a:ext>
                </a:extLst>
              </p:cNvPr>
              <p:cNvSpPr txBox="1"/>
              <p:nvPr/>
            </p:nvSpPr>
            <p:spPr>
              <a:xfrm>
                <a:off x="2615759" y="8084082"/>
                <a:ext cx="660778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3B55A0A-8147-4F58-AE5D-71D7C04A636A}"/>
                  </a:ext>
                </a:extLst>
              </p:cNvPr>
              <p:cNvSpPr txBox="1"/>
              <p:nvPr/>
            </p:nvSpPr>
            <p:spPr>
              <a:xfrm>
                <a:off x="3219764" y="8514556"/>
                <a:ext cx="681735" cy="363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9E8CF93-A78E-4C3F-B7FF-7259F430D4FD}"/>
                </a:ext>
              </a:extLst>
            </p:cNvPr>
            <p:cNvGrpSpPr/>
            <p:nvPr/>
          </p:nvGrpSpPr>
          <p:grpSpPr>
            <a:xfrm>
              <a:off x="15588716" y="12487922"/>
              <a:ext cx="864096" cy="1573264"/>
              <a:chOff x="1940438" y="7638899"/>
              <a:chExt cx="1882619" cy="1239339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E3813C3-4CDF-40BE-A5C0-FDA09E8AC3BF}"/>
                  </a:ext>
                </a:extLst>
              </p:cNvPr>
              <p:cNvSpPr txBox="1"/>
              <p:nvPr/>
            </p:nvSpPr>
            <p:spPr>
              <a:xfrm>
                <a:off x="1940438" y="8514561"/>
                <a:ext cx="681733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15AF29A1-D887-4A55-B45B-ED49B0AF7661}"/>
                  </a:ext>
                </a:extLst>
              </p:cNvPr>
              <p:cNvSpPr txBox="1"/>
              <p:nvPr/>
            </p:nvSpPr>
            <p:spPr>
              <a:xfrm>
                <a:off x="2489535" y="7638899"/>
                <a:ext cx="852867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9EACEE5B-59A4-4566-97F0-72FF43E3F56A}"/>
                  </a:ext>
                </a:extLst>
              </p:cNvPr>
              <p:cNvSpPr txBox="1"/>
              <p:nvPr/>
            </p:nvSpPr>
            <p:spPr>
              <a:xfrm>
                <a:off x="3239111" y="8433053"/>
                <a:ext cx="583946" cy="36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796AAC15-68F8-4E81-985E-8B6DE163733B}"/>
                </a:ext>
              </a:extLst>
            </p:cNvPr>
            <p:cNvGrpSpPr/>
            <p:nvPr/>
          </p:nvGrpSpPr>
          <p:grpSpPr>
            <a:xfrm>
              <a:off x="9359551" y="14161831"/>
              <a:ext cx="6949492" cy="703273"/>
              <a:chOff x="9359551" y="14161831"/>
              <a:chExt cx="6949492" cy="70327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953BE4-16AF-4BD0-89C8-4AAE8FC46488}"/>
                  </a:ext>
                </a:extLst>
              </p:cNvPr>
              <p:cNvSpPr txBox="1"/>
              <p:nvPr/>
            </p:nvSpPr>
            <p:spPr>
              <a:xfrm>
                <a:off x="9359551" y="14161837"/>
                <a:ext cx="540533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B69549-2E01-46CB-9A3A-EDF28D432B57}"/>
                  </a:ext>
                </a:extLst>
              </p:cNvPr>
              <p:cNvSpPr txBox="1"/>
              <p:nvPr/>
            </p:nvSpPr>
            <p:spPr>
              <a:xfrm>
                <a:off x="10401440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05760-0244-4AA7-989F-F0F84AF7C46F}"/>
                  </a:ext>
                </a:extLst>
              </p:cNvPr>
              <p:cNvSpPr txBox="1"/>
              <p:nvPr/>
            </p:nvSpPr>
            <p:spPr>
              <a:xfrm>
                <a:off x="11486128" y="14161837"/>
                <a:ext cx="574196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83D35-B124-40DE-B8A1-1B5588FC24BA}"/>
                  </a:ext>
                </a:extLst>
              </p:cNvPr>
              <p:cNvSpPr txBox="1"/>
              <p:nvPr/>
            </p:nvSpPr>
            <p:spPr>
              <a:xfrm>
                <a:off x="13599143" y="14161837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</a:t>
                </a:r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endParaRPr lang="zh-CN" altLang="en-US" sz="3000" b="1" dirty="0">
                  <a:solidFill>
                    <a:srgbClr val="FF0000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DE88F79-492A-4A86-98F9-6BAC32D8192D}"/>
                  </a:ext>
                </a:extLst>
              </p:cNvPr>
              <p:cNvSpPr txBox="1"/>
              <p:nvPr/>
            </p:nvSpPr>
            <p:spPr>
              <a:xfrm>
                <a:off x="14682209" y="14161837"/>
                <a:ext cx="551754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</a:t>
                </a:r>
                <a:r>
                  <a:rPr lang="en-US" altLang="zh-CN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rPr>
                  <a:t>+</a:t>
                </a:r>
                <a:endParaRPr lang="zh-CN" altLang="en-US" sz="3000" b="1" dirty="0">
                  <a:solidFill>
                    <a:schemeClr val="accent6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BC8EF6-C90C-4753-9120-927642103413}"/>
                  </a:ext>
                </a:extLst>
              </p:cNvPr>
              <p:cNvSpPr txBox="1"/>
              <p:nvPr/>
            </p:nvSpPr>
            <p:spPr>
              <a:xfrm>
                <a:off x="15723626" y="14161831"/>
                <a:ext cx="585417" cy="703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rPr>
                  <a:t>-</a:t>
                </a:r>
                <a:r>
                  <a:rPr lang="en-US" altLang="zh-CN" sz="3000" b="1" dirty="0">
                    <a:latin typeface="Bahnschrift Condensed" panose="020B0502040204020203" pitchFamily="34" charset="0"/>
                  </a:rPr>
                  <a:t>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3CE26DB-A6C1-4B29-A115-95CC9AE6A632}"/>
                  </a:ext>
                </a:extLst>
              </p:cNvPr>
              <p:cNvSpPr txBox="1"/>
              <p:nvPr/>
            </p:nvSpPr>
            <p:spPr>
              <a:xfrm>
                <a:off x="12511544" y="14161831"/>
                <a:ext cx="60786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</p:grp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1164874-036D-4872-800A-9A509BB17DA2}"/>
              </a:ext>
            </a:extLst>
          </p:cNvPr>
          <p:cNvGrpSpPr/>
          <p:nvPr/>
        </p:nvGrpSpPr>
        <p:grpSpPr>
          <a:xfrm>
            <a:off x="204377" y="20552816"/>
            <a:ext cx="5350345" cy="5719634"/>
            <a:chOff x="204377" y="20552816"/>
            <a:chExt cx="5350345" cy="571963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F9DA859-7CAF-42D4-864B-17BEDC15BB9C}"/>
                </a:ext>
              </a:extLst>
            </p:cNvPr>
            <p:cNvGrpSpPr/>
            <p:nvPr/>
          </p:nvGrpSpPr>
          <p:grpSpPr>
            <a:xfrm>
              <a:off x="3373367" y="24267364"/>
              <a:ext cx="2101642" cy="800854"/>
              <a:chOff x="6201584" y="16869594"/>
              <a:chExt cx="2535555" cy="983615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12DFD5C1-EFCB-49A4-ADDB-5D63FBD63BC6}"/>
                  </a:ext>
                </a:extLst>
              </p:cNvPr>
              <p:cNvGrpSpPr/>
              <p:nvPr/>
            </p:nvGrpSpPr>
            <p:grpSpPr>
              <a:xfrm>
                <a:off x="6201584" y="16869594"/>
                <a:ext cx="2535555" cy="983615"/>
                <a:chOff x="6201584" y="16988062"/>
                <a:chExt cx="2535555" cy="983615"/>
              </a:xfrm>
            </p:grpSpPr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F0C595B-8B3B-492C-A870-B5A32D5A5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149644"/>
                  <a:ext cx="421509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83941C03-F320-459F-97BC-7E3160D3D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84" y="17471235"/>
                  <a:ext cx="421510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0C5F7E0-78B6-4745-93F2-0FF6B8BAEF43}"/>
                    </a:ext>
                  </a:extLst>
                </p:cNvPr>
                <p:cNvSpPr txBox="1"/>
                <p:nvPr/>
              </p:nvSpPr>
              <p:spPr>
                <a:xfrm>
                  <a:off x="6697170" y="16988062"/>
                  <a:ext cx="17829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External Correlation</a:t>
                  </a:r>
                  <a:endParaRPr lang="zh-CN" altLang="en-US" sz="1500" b="1" dirty="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1E08326-019C-4E72-A45A-93AAC17E4FB6}"/>
                    </a:ext>
                  </a:extLst>
                </p:cNvPr>
                <p:cNvSpPr txBox="1"/>
                <p:nvPr/>
              </p:nvSpPr>
              <p:spPr>
                <a:xfrm>
                  <a:off x="6705815" y="17317252"/>
                  <a:ext cx="20313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/>
                    <a:t>Bacterial Correlation	</a:t>
                  </a:r>
                  <a:endParaRPr lang="zh-CN" altLang="en-US" sz="1500" b="1" dirty="0"/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CD6A9CF6-D447-4FB1-833E-A8588591D4A3}"/>
                    </a:ext>
                  </a:extLst>
                </p:cNvPr>
                <p:cNvSpPr txBox="1"/>
                <p:nvPr/>
              </p:nvSpPr>
              <p:spPr>
                <a:xfrm>
                  <a:off x="6698535" y="17648512"/>
                  <a:ext cx="196605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Eukaryotic Correlation</a:t>
                  </a:r>
                  <a:endParaRPr lang="zh-CN" altLang="en-US" sz="1500" b="1" dirty="0"/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6C929C79-FEE6-4EF0-BE83-142793AC6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01584" y="17615887"/>
                <a:ext cx="421510" cy="157441"/>
              </a:xfrm>
              <a:prstGeom prst="rect">
                <a:avLst/>
              </a:prstGeom>
            </p:spPr>
          </p:pic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E02AD8C-5A34-4CFE-8A26-A39DCC7DBEF7}"/>
                </a:ext>
              </a:extLst>
            </p:cNvPr>
            <p:cNvGrpSpPr/>
            <p:nvPr/>
          </p:nvGrpSpPr>
          <p:grpSpPr>
            <a:xfrm>
              <a:off x="3358036" y="25301213"/>
              <a:ext cx="2196686" cy="971237"/>
              <a:chOff x="15405108" y="23716619"/>
              <a:chExt cx="2196686" cy="971237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E14B2279-7EBB-4D9D-BA92-00DC6D039093}"/>
                  </a:ext>
                </a:extLst>
              </p:cNvPr>
              <p:cNvGrpSpPr/>
              <p:nvPr/>
            </p:nvGrpSpPr>
            <p:grpSpPr>
              <a:xfrm>
                <a:off x="15405108" y="23871776"/>
                <a:ext cx="349376" cy="662602"/>
                <a:chOff x="15336688" y="23871776"/>
                <a:chExt cx="417796" cy="662602"/>
              </a:xfrm>
            </p:grpSpPr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5D67EB3-5F2A-4334-8630-F35E856E2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3871776"/>
                  <a:ext cx="417796" cy="0"/>
                </a:xfrm>
                <a:prstGeom prst="line">
                  <a:avLst/>
                </a:prstGeom>
                <a:ln w="127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01F839DC-9C19-4D04-A95F-19B73AD11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200361"/>
                  <a:ext cx="417796" cy="0"/>
                </a:xfrm>
                <a:prstGeom prst="line">
                  <a:avLst/>
                </a:prstGeom>
                <a:ln w="381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0E0A632-E606-400F-A79D-ED200F3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36688" y="24534378"/>
                  <a:ext cx="407973" cy="0"/>
                </a:xfrm>
                <a:prstGeom prst="line">
                  <a:avLst/>
                </a:prstGeom>
                <a:ln w="76200">
                  <a:solidFill>
                    <a:srgbClr val="7F7F7F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727CFC20-53E3-48D9-B05F-AB3641B1101E}"/>
                  </a:ext>
                </a:extLst>
              </p:cNvPr>
              <p:cNvSpPr txBox="1"/>
              <p:nvPr/>
            </p:nvSpPr>
            <p:spPr>
              <a:xfrm>
                <a:off x="15846280" y="23716619"/>
                <a:ext cx="143892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Abs(z-score)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5</a:t>
                </a:r>
                <a:endParaRPr lang="zh-CN" altLang="en-US" sz="1500" b="1" dirty="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FA5592D-0271-4FBD-9332-3E55EA7D0390}"/>
                  </a:ext>
                </a:extLst>
              </p:cNvPr>
              <p:cNvSpPr txBox="1"/>
              <p:nvPr/>
            </p:nvSpPr>
            <p:spPr>
              <a:xfrm>
                <a:off x="15882349" y="24008242"/>
                <a:ext cx="171944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5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&lt; 6</a:t>
                </a:r>
                <a:endParaRPr lang="zh-CN" altLang="en-US" sz="1500" b="1" dirty="0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89DA9AF-FF17-4B83-BF6F-D10C533EDDF7}"/>
                  </a:ext>
                </a:extLst>
              </p:cNvPr>
              <p:cNvSpPr txBox="1"/>
              <p:nvPr/>
            </p:nvSpPr>
            <p:spPr>
              <a:xfrm>
                <a:off x="15880339" y="24364691"/>
                <a:ext cx="14822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latin typeface="-apple-system"/>
                  </a:rPr>
                  <a:t>6 </a:t>
                </a:r>
                <a:r>
                  <a:rPr lang="zh-CN" altLang="en-US" sz="1500" b="1" dirty="0">
                    <a:latin typeface="-apple-system"/>
                  </a:rPr>
                  <a:t>≤</a:t>
                </a:r>
                <a:r>
                  <a:rPr lang="en-US" altLang="zh-CN" sz="1500" b="1" dirty="0">
                    <a:latin typeface="-apple-system"/>
                  </a:rPr>
                  <a:t> Abs(z-score) </a:t>
                </a:r>
                <a:endParaRPr lang="zh-CN" altLang="en-US" sz="1500" b="1" dirty="0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23F91A4-322D-4A4F-B6BC-8C8A922FC4AD}"/>
                </a:ext>
              </a:extLst>
            </p:cNvPr>
            <p:cNvGrpSpPr/>
            <p:nvPr/>
          </p:nvGrpSpPr>
          <p:grpSpPr>
            <a:xfrm>
              <a:off x="204377" y="20552816"/>
              <a:ext cx="3003914" cy="5578165"/>
              <a:chOff x="204377" y="20552816"/>
              <a:chExt cx="3003914" cy="5578165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287016" y="23849729"/>
                <a:ext cx="2030325" cy="1409149"/>
                <a:chOff x="4314583" y="15618411"/>
                <a:chExt cx="2449514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48466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5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5" y="16221434"/>
                  <a:ext cx="1941082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10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654856" cy="396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10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241740" y="25582914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52457101-19CA-4966-8FBD-EDF75C659A3D}"/>
                  </a:ext>
                </a:extLst>
              </p:cNvPr>
              <p:cNvGrpSpPr/>
              <p:nvPr/>
            </p:nvGrpSpPr>
            <p:grpSpPr>
              <a:xfrm>
                <a:off x="204377" y="21692891"/>
                <a:ext cx="3003914" cy="2047711"/>
                <a:chOff x="281761" y="21085891"/>
                <a:chExt cx="3003914" cy="2047711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4474D7CD-D58F-4045-BE7A-E8E586FEFAB2}"/>
                    </a:ext>
                  </a:extLst>
                </p:cNvPr>
                <p:cNvGrpSpPr/>
                <p:nvPr/>
              </p:nvGrpSpPr>
              <p:grpSpPr>
                <a:xfrm>
                  <a:off x="825157" y="21085891"/>
                  <a:ext cx="2460518" cy="1834470"/>
                  <a:chOff x="1352417" y="15491395"/>
                  <a:chExt cx="2968526" cy="2253109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B1DC1E9-5573-4E4D-824D-67E9347E6B74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7" y="15491395"/>
                    <a:ext cx="2968526" cy="6804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probiotic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CE13F1F-4550-46B4-BD0C-E77AE1332A68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9" y="16137582"/>
                    <a:ext cx="2042964" cy="9639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Reported potential</a:t>
                    </a:r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pathogens</a:t>
                    </a:r>
                    <a:endParaRPr lang="zh-CN" altLang="en-US" sz="1500" b="1" dirty="0"/>
                  </a:p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 </a:t>
                    </a:r>
                  </a:p>
                </p:txBody>
              </p:sp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DB6D20F8-7F48-4AA2-8C14-E5D98F0684FB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418" y="16845275"/>
                    <a:ext cx="180639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Unreported bacteria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534B250-839F-484B-8627-C1B22D9EA7ED}"/>
                      </a:ext>
                    </a:extLst>
                  </p:cNvPr>
                  <p:cNvSpPr txBox="1"/>
                  <p:nvPr/>
                </p:nvSpPr>
                <p:spPr>
                  <a:xfrm>
                    <a:off x="1352804" y="17421339"/>
                    <a:ext cx="99033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i="0" dirty="0">
                        <a:effectLst/>
                        <a:latin typeface="-apple-system"/>
                      </a:rPr>
                      <a:t>Eukaryota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318" name="Picture 317" descr="Shape&#10;&#10;Description automatically generated">
                  <a:extLst>
                    <a:ext uri="{FF2B5EF4-FFF2-40B4-BE49-F238E27FC236}">
                      <a16:creationId xmlns:a16="http://schemas.microsoft.com/office/drawing/2014/main" id="{BFD6433D-2129-495B-A4DA-6D33B458B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1761" y="21104045"/>
                  <a:ext cx="560651" cy="2029557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5BEC2EA1-7241-4AC3-90E0-DDCFDF5771FC}"/>
                  </a:ext>
                </a:extLst>
              </p:cNvPr>
              <p:cNvGrpSpPr/>
              <p:nvPr/>
            </p:nvGrpSpPr>
            <p:grpSpPr>
              <a:xfrm>
                <a:off x="207790" y="20552816"/>
                <a:ext cx="1724103" cy="1019048"/>
                <a:chOff x="336164" y="19245736"/>
                <a:chExt cx="1724103" cy="1019048"/>
              </a:xfrm>
            </p:grpSpPr>
            <p:pic>
              <p:nvPicPr>
                <p:cNvPr id="321" name="Picture 320" descr="A red and blue ball&#10;&#10;Description automatically generated with low confidence">
                  <a:extLst>
                    <a:ext uri="{FF2B5EF4-FFF2-40B4-BE49-F238E27FC236}">
                      <a16:creationId xmlns:a16="http://schemas.microsoft.com/office/drawing/2014/main" id="{3005A5C9-1B80-4740-B6F1-0C92831DD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164" y="19245736"/>
                  <a:ext cx="495238" cy="1019048"/>
                </a:xfrm>
                <a:prstGeom prst="rect">
                  <a:avLst/>
                </a:prstGeom>
              </p:spPr>
            </p:pic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5B30BCFD-09CD-414C-BA69-FC833DBFD702}"/>
                    </a:ext>
                  </a:extLst>
                </p:cNvPr>
                <p:cNvSpPr txBox="1"/>
                <p:nvPr/>
              </p:nvSpPr>
              <p:spPr>
                <a:xfrm>
                  <a:off x="787299" y="19330157"/>
                  <a:ext cx="123482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Enriched</a:t>
                  </a:r>
                  <a:endParaRPr lang="zh-CN" altLang="en-US" sz="1500" b="1" dirty="0"/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B781931A-8FD3-40EB-AE7B-6A8D607F3221}"/>
                    </a:ext>
                  </a:extLst>
                </p:cNvPr>
                <p:cNvSpPr txBox="1"/>
                <p:nvPr/>
              </p:nvSpPr>
              <p:spPr>
                <a:xfrm>
                  <a:off x="793895" y="19845198"/>
                  <a:ext cx="126637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CRC Depleted</a:t>
                  </a:r>
                  <a:endParaRPr lang="zh-CN" altLang="en-US" sz="15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97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2FDDC-4CDC-4132-9BE9-432D762D7B27}"/>
              </a:ext>
            </a:extLst>
          </p:cNvPr>
          <p:cNvSpPr txBox="1"/>
          <p:nvPr/>
        </p:nvSpPr>
        <p:spPr>
          <a:xfrm>
            <a:off x="5709829" y="426580"/>
            <a:ext cx="68683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Future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A245-AF73-44E8-9E7E-A352ABE067C6}"/>
              </a:ext>
            </a:extLst>
          </p:cNvPr>
          <p:cNvSpPr txBox="1"/>
          <p:nvPr/>
        </p:nvSpPr>
        <p:spPr>
          <a:xfrm>
            <a:off x="1367136" y="1686720"/>
            <a:ext cx="15553728" cy="1153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For this project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Paper written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Feature further analysis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rambellii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kawachii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Cell line co-culture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experiment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AEEC </a:t>
            </a:r>
            <a:r>
              <a:rPr lang="en-US" altLang="zh-CN" sz="3500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(Animal Experimentation Ethics Committee)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License 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APC</a:t>
            </a:r>
            <a:r>
              <a:rPr lang="en-US" altLang="zh-CN" sz="3500" b="1" baseline="30000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min+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model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500" b="1" dirty="0">
              <a:solidFill>
                <a:srgbClr val="4F4F4F"/>
              </a:solidFill>
              <a:latin typeface="-apple-system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Another project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</a:t>
            </a:r>
            <a:r>
              <a:rPr lang="en-US" altLang="zh-CN" sz="4000" b="1" dirty="0" err="1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Lixia’s</a:t>
            </a: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Multifocal-HCC project </a:t>
            </a:r>
          </a:p>
        </p:txBody>
      </p:sp>
    </p:spTree>
    <p:extLst>
      <p:ext uri="{BB962C8B-B14F-4D97-AF65-F5344CB8AC3E}">
        <p14:creationId xmlns:p14="http://schemas.microsoft.com/office/powerpoint/2010/main" val="166623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39931</TotalTime>
  <Words>1795</Words>
  <Application>Microsoft Office PowerPoint</Application>
  <PresentationFormat>Custom</PresentationFormat>
  <Paragraphs>680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-apple-system</vt:lpstr>
      <vt:lpstr>ArialMT</vt:lpstr>
      <vt:lpstr>DengXian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157</cp:revision>
  <dcterms:created xsi:type="dcterms:W3CDTF">2021-06-17T09:08:51Z</dcterms:created>
  <dcterms:modified xsi:type="dcterms:W3CDTF">2021-08-19T00:35:48Z</dcterms:modified>
</cp:coreProperties>
</file>